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2" r:id="rId1"/>
  </p:sldMasterIdLst>
  <p:notesMasterIdLst>
    <p:notesMasterId r:id="rId34"/>
  </p:notesMasterIdLst>
  <p:sldIdLst>
    <p:sldId id="256" r:id="rId2"/>
    <p:sldId id="257" r:id="rId3"/>
    <p:sldId id="258" r:id="rId4"/>
    <p:sldId id="268" r:id="rId5"/>
    <p:sldId id="269" r:id="rId6"/>
    <p:sldId id="270" r:id="rId7"/>
    <p:sldId id="274" r:id="rId8"/>
    <p:sldId id="275" r:id="rId9"/>
    <p:sldId id="276" r:id="rId10"/>
    <p:sldId id="277" r:id="rId11"/>
    <p:sldId id="278" r:id="rId12"/>
    <p:sldId id="280" r:id="rId13"/>
    <p:sldId id="281" r:id="rId14"/>
    <p:sldId id="282" r:id="rId15"/>
    <p:sldId id="260" r:id="rId16"/>
    <p:sldId id="261" r:id="rId17"/>
    <p:sldId id="284" r:id="rId18"/>
    <p:sldId id="262" r:id="rId19"/>
    <p:sldId id="285" r:id="rId20"/>
    <p:sldId id="263" r:id="rId21"/>
    <p:sldId id="286" r:id="rId22"/>
    <p:sldId id="264" r:id="rId23"/>
    <p:sldId id="265" r:id="rId24"/>
    <p:sldId id="288" r:id="rId25"/>
    <p:sldId id="266" r:id="rId26"/>
    <p:sldId id="287" r:id="rId27"/>
    <p:sldId id="267" r:id="rId28"/>
    <p:sldId id="289" r:id="rId29"/>
    <p:sldId id="290" r:id="rId30"/>
    <p:sldId id="283" r:id="rId31"/>
    <p:sldId id="291" r:id="rId32"/>
    <p:sldId id="292"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89" autoAdjust="0"/>
    <p:restoredTop sz="87931"/>
  </p:normalViewPr>
  <p:slideViewPr>
    <p:cSldViewPr snapToGrid="0">
      <p:cViewPr varScale="1">
        <p:scale>
          <a:sx n="101" d="100"/>
          <a:sy n="101" d="100"/>
        </p:scale>
        <p:origin x="85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4D7287-9B8D-DA48-AD16-A4C594BB67C0}" type="datetimeFigureOut">
              <a:rPr lang="en-US" smtClean="0"/>
              <a:t>11/12/2020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3F003-505C-1C4C-A6EB-5F17EEF26E8E}" type="slidenum">
              <a:rPr lang="en-US" smtClean="0"/>
              <a:t>‹#›</a:t>
            </a:fld>
            <a:endParaRPr lang="en-US"/>
          </a:p>
        </p:txBody>
      </p:sp>
    </p:spTree>
    <p:extLst>
      <p:ext uri="{BB962C8B-B14F-4D97-AF65-F5344CB8AC3E}">
        <p14:creationId xmlns:p14="http://schemas.microsoft.com/office/powerpoint/2010/main" val="146000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3F003-505C-1C4C-A6EB-5F17EEF26E8E}" type="slidenum">
              <a:rPr lang="en-US" smtClean="0"/>
              <a:t>30</a:t>
            </a:fld>
            <a:endParaRPr lang="en-US"/>
          </a:p>
        </p:txBody>
      </p:sp>
    </p:spTree>
    <p:extLst>
      <p:ext uri="{BB962C8B-B14F-4D97-AF65-F5344CB8AC3E}">
        <p14:creationId xmlns:p14="http://schemas.microsoft.com/office/powerpoint/2010/main" val="3322336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87A7F2D-B953-B446-8446-774F60AF3A32}" type="datetime1">
              <a:rPr lang="en-US" smtClean="0"/>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6262697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6EE4D4-8062-D64F-AFA1-D69EBED873DE}" type="datetime1">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075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793A2D-39F4-E649-8183-12EEF5371B35}" type="datetime1">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92328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26012B-9935-0943-BBC9-50C78006A85D}" type="datetime1">
              <a:rPr lang="en-US" smtClean="0"/>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6085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4B35882C-4B96-B04D-AF3A-E7438D7F7279}" type="datetime1">
              <a:rPr lang="en-US" smtClean="0"/>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553198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E939EBA-E1ED-3847-8815-7EAB7BC978B1}" type="datetime1">
              <a:rPr lang="en-US" smtClean="0"/>
              <a:t>11/12/2020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07327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1E37881-2968-AB46-BEBD-F4A81C43EA44}" type="datetime1">
              <a:rPr lang="en-US" smtClean="0"/>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75567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246018-63FC-0A4B-9ED5-5BEFD8877AD3}" type="datetime1">
              <a:rPr lang="en-US" smtClean="0"/>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3751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04241-E184-3A46-B202-4C732D5104FB}" type="datetime1">
              <a:rPr lang="en-US" smtClean="0"/>
              <a:t>11/12/2020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39193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8EF20F7E-0775-4E4D-82C7-939ED03AACE2}" type="datetime1">
              <a:rPr lang="en-US" smtClean="0"/>
              <a:t>11/12/2020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000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7DD20D-CB4A-ED48-93F1-531D0C8907AC}" type="datetime1">
              <a:rPr lang="en-US" smtClean="0"/>
              <a:t>11/12/2020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3163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326971B-5794-E743-BB84-EA0EE7BF339F}" type="datetime1">
              <a:rPr lang="en-US" smtClean="0"/>
              <a:t>11/12/2020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2291907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nation.maps.arcgis.com/apps/MapSeries/index.html?appid=829a63a3553048fa8025993a238fad78"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kygeonet.ky.gov/StoryMaps/KyTourismRegion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dskc.maps.arcgis.com/apps/MapJournal/index.html?appid=45163688d3ed46f19a829c3a1496f557&amp;webmap=4f03319a5dae4e12bfff309dfc7ee9a2" TargetMode="External"/><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kugis.maps.arcgis.com/apps/MapSeries/index.html?appid=f3fac24176d1472281c6a40a655c1fca" TargetMode="External"/><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rcgis.com/apps/Cascade/index.html?appid=a381fddb5f7b4e9281b223880930189f" TargetMode="External"/><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nation.maps.arcgis.com/apps/MapSeries/index.html?appid=829a63a3553048fa8025993a238fad7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torymaps.esri.com/stories/great-places-in-america/" TargetMode="External"/><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kygeonet.ky.gov/StoryMaps/KyBeforeAfter/"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esrica-marketing.maps.arcgis.com/apps/StoryMapBasic/index.html?appid=a921e436bcd94e01a2d8178dede194ef"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nancylangston.net/creating-story-maps.html" TargetMode="External"/><Relationship Id="rId2" Type="http://schemas.openxmlformats.org/officeDocument/2006/relationships/hyperlink" Target="https://storymaps-classic.arcgis.com/en/how-to/" TargetMode="External"/><Relationship Id="rId1" Type="http://schemas.openxmlformats.org/officeDocument/2006/relationships/slideLayout" Target="../slideLayouts/slideLayout2.xml"/><Relationship Id="rId5" Type="http://schemas.openxmlformats.org/officeDocument/2006/relationships/hyperlink" Target="https://storymaps-classic.arcgis.com/en/resources/" TargetMode="External"/><Relationship Id="rId4" Type="http://schemas.openxmlformats.org/officeDocument/2006/relationships/hyperlink" Target="https://learn.arcgis.com/en/projects/get-started-with-story-map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esri.com/en-us/arcgis/products/arcgis-storymaps/overview" TargetMode="External"/><Relationship Id="rId2" Type="http://schemas.openxmlformats.org/officeDocument/2006/relationships/hyperlink" Target="https://storymaps-classic.arcgis.com/en/"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kgalliance.org/" TargetMode="Externa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hyperlink" Target="https://www.arcgis.com/apps/MapJournal/index.html?appid=2e3e40eea7dd459cb82604d76f40e3c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kga.maps.arcgis.com/apps/MapJournal/index.html?appid=56c4607d25b44da0af6ecaf1c744d1a5" TargetMode="External"/><Relationship Id="rId2" Type="http://schemas.openxmlformats.org/officeDocument/2006/relationships/hyperlink" Target="https://wkugis.maps.arcgis.com/apps/MapSeries/index.html?appid=f3fac24176d1472281c6a40a655c1fca" TargetMode="External"/><Relationship Id="rId1" Type="http://schemas.openxmlformats.org/officeDocument/2006/relationships/slideLayout" Target="../slideLayouts/slideLayout2.xml"/><Relationship Id="rId4" Type="http://schemas.openxmlformats.org/officeDocument/2006/relationships/hyperlink" Target="https://www.arcgis.com/apps/MapJournal/index.html?appid=2e3e40eea7dd459cb82604d76f40e3c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www.kgalliance.org/kentucky-in-the-new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95B2-0CF5-448B-8BD7-D3BC4F00E94D}"/>
              </a:ext>
            </a:extLst>
          </p:cNvPr>
          <p:cNvSpPr>
            <a:spLocks noGrp="1"/>
          </p:cNvSpPr>
          <p:nvPr>
            <p:ph type="ctrTitle"/>
          </p:nvPr>
        </p:nvSpPr>
        <p:spPr/>
        <p:txBody>
          <a:bodyPr>
            <a:normAutofit/>
          </a:bodyPr>
          <a:lstStyle/>
          <a:p>
            <a:r>
              <a:rPr lang="en-US" dirty="0"/>
              <a:t>The Geographer’s guide to Story maps</a:t>
            </a:r>
          </a:p>
        </p:txBody>
      </p:sp>
      <p:sp>
        <p:nvSpPr>
          <p:cNvPr id="3" name="Slide Number Placeholder 2">
            <a:extLst>
              <a:ext uri="{FF2B5EF4-FFF2-40B4-BE49-F238E27FC236}">
                <a16:creationId xmlns:a16="http://schemas.microsoft.com/office/drawing/2014/main" id="{6E8A5F32-9187-1945-8663-1DDF42221FF8}"/>
              </a:ext>
            </a:extLst>
          </p:cNvPr>
          <p:cNvSpPr>
            <a:spLocks noGrp="1"/>
          </p:cNvSpPr>
          <p:nvPr>
            <p:ph type="sldNum" sz="quarter" idx="12"/>
          </p:nvPr>
        </p:nvSpPr>
        <p:spPr/>
        <p:txBody>
          <a:bodyPr/>
          <a:lstStyle/>
          <a:p>
            <a:fld id="{6D22F896-40B5-4ADD-8801-0D06FADFA095}" type="slidenum">
              <a:rPr lang="en-US" smtClean="0"/>
              <a:t>1</a:t>
            </a:fld>
            <a:endParaRPr lang="en-US" dirty="0"/>
          </a:p>
        </p:txBody>
      </p:sp>
      <p:pic>
        <p:nvPicPr>
          <p:cNvPr id="4" name="Content Placeholder 4">
            <a:extLst>
              <a:ext uri="{FF2B5EF4-FFF2-40B4-BE49-F238E27FC236}">
                <a16:creationId xmlns:a16="http://schemas.microsoft.com/office/drawing/2014/main" id="{D92B9C3E-D191-4549-9CF7-2085BCB2BB84}"/>
              </a:ext>
            </a:extLst>
          </p:cNvPr>
          <p:cNvPicPr>
            <a:picLocks noChangeAspect="1"/>
          </p:cNvPicPr>
          <p:nvPr/>
        </p:nvPicPr>
        <p:blipFill rotWithShape="1">
          <a:blip r:embed="rId2"/>
          <a:srcRect t="2980" b="454"/>
          <a:stretch/>
        </p:blipFill>
        <p:spPr>
          <a:xfrm>
            <a:off x="344247" y="5041305"/>
            <a:ext cx="1842362" cy="1036329"/>
          </a:xfrm>
          <a:prstGeom prst="rect">
            <a:avLst/>
          </a:prstGeom>
          <a:noFill/>
        </p:spPr>
      </p:pic>
      <p:sp>
        <p:nvSpPr>
          <p:cNvPr id="5" name="TextBox 4">
            <a:extLst>
              <a:ext uri="{FF2B5EF4-FFF2-40B4-BE49-F238E27FC236}">
                <a16:creationId xmlns:a16="http://schemas.microsoft.com/office/drawing/2014/main" id="{61C77C11-56C3-114B-B039-85D21FC4138B}"/>
              </a:ext>
            </a:extLst>
          </p:cNvPr>
          <p:cNvSpPr txBox="1"/>
          <p:nvPr/>
        </p:nvSpPr>
        <p:spPr>
          <a:xfrm>
            <a:off x="344247" y="6077634"/>
            <a:ext cx="2511905" cy="600164"/>
          </a:xfrm>
          <a:prstGeom prst="rect">
            <a:avLst/>
          </a:prstGeom>
          <a:noFill/>
        </p:spPr>
        <p:txBody>
          <a:bodyPr wrap="square" rtlCol="0">
            <a:spAutoFit/>
          </a:bodyPr>
          <a:lstStyle/>
          <a:p>
            <a:r>
              <a:rPr lang="en-US" sz="1100" dirty="0"/>
              <a:t>Department of Earth, Environmental, </a:t>
            </a:r>
          </a:p>
          <a:p>
            <a:r>
              <a:rPr lang="en-US" sz="1100" dirty="0"/>
              <a:t>and Atmospheric Sciences</a:t>
            </a:r>
          </a:p>
          <a:p>
            <a:r>
              <a:rPr lang="en-US" sz="1100" dirty="0">
                <a:solidFill>
                  <a:srgbClr val="C00000"/>
                </a:solidFill>
              </a:rPr>
              <a:t>Western Kentucky University</a:t>
            </a:r>
          </a:p>
        </p:txBody>
      </p:sp>
      <p:sp>
        <p:nvSpPr>
          <p:cNvPr id="6" name="TextBox 5">
            <a:extLst>
              <a:ext uri="{FF2B5EF4-FFF2-40B4-BE49-F238E27FC236}">
                <a16:creationId xmlns:a16="http://schemas.microsoft.com/office/drawing/2014/main" id="{6E130FF2-D7EB-3749-97B9-60CDE54F1F7B}"/>
              </a:ext>
            </a:extLst>
          </p:cNvPr>
          <p:cNvSpPr txBox="1"/>
          <p:nvPr/>
        </p:nvSpPr>
        <p:spPr>
          <a:xfrm>
            <a:off x="2975422" y="402018"/>
            <a:ext cx="5735416" cy="1569660"/>
          </a:xfrm>
          <a:prstGeom prst="rect">
            <a:avLst/>
          </a:prstGeom>
          <a:noFill/>
        </p:spPr>
        <p:txBody>
          <a:bodyPr wrap="none" rtlCol="0">
            <a:spAutoFit/>
          </a:bodyPr>
          <a:lstStyle/>
          <a:p>
            <a:pPr algn="ctr"/>
            <a:r>
              <a:rPr lang="en-US" sz="2400" b="1" dirty="0">
                <a:solidFill>
                  <a:schemeClr val="bg1"/>
                </a:solidFill>
              </a:rPr>
              <a:t>GIS Day</a:t>
            </a:r>
          </a:p>
          <a:p>
            <a:pPr algn="ctr"/>
            <a:r>
              <a:rPr lang="en-US" b="1" dirty="0">
                <a:solidFill>
                  <a:schemeClr val="bg1"/>
                </a:solidFill>
              </a:rPr>
              <a:t>November 18, 2020</a:t>
            </a:r>
          </a:p>
          <a:p>
            <a:pPr algn="ctr"/>
            <a:r>
              <a:rPr lang="en-US" b="1" dirty="0">
                <a:solidFill>
                  <a:schemeClr val="bg1"/>
                </a:solidFill>
              </a:rPr>
              <a:t>Hosted by:</a:t>
            </a:r>
          </a:p>
          <a:p>
            <a:pPr algn="ctr"/>
            <a:r>
              <a:rPr lang="en-US" b="1" dirty="0">
                <a:solidFill>
                  <a:schemeClr val="bg1"/>
                </a:solidFill>
              </a:rPr>
              <a:t>College of Agriculture, Community, and the Science</a:t>
            </a:r>
          </a:p>
          <a:p>
            <a:pPr algn="ctr"/>
            <a:r>
              <a:rPr lang="en-US" b="1" dirty="0">
                <a:solidFill>
                  <a:schemeClr val="bg1"/>
                </a:solidFill>
              </a:rPr>
              <a:t>Kentucky State University</a:t>
            </a:r>
          </a:p>
        </p:txBody>
      </p:sp>
      <p:sp>
        <p:nvSpPr>
          <p:cNvPr id="7" name="TextBox 6">
            <a:extLst>
              <a:ext uri="{FF2B5EF4-FFF2-40B4-BE49-F238E27FC236}">
                <a16:creationId xmlns:a16="http://schemas.microsoft.com/office/drawing/2014/main" id="{8C2C92F1-BE49-AE42-9A3F-08A36DAE29DC}"/>
              </a:ext>
            </a:extLst>
          </p:cNvPr>
          <p:cNvSpPr txBox="1"/>
          <p:nvPr/>
        </p:nvSpPr>
        <p:spPr>
          <a:xfrm>
            <a:off x="344247" y="4145071"/>
            <a:ext cx="3176062" cy="892552"/>
          </a:xfrm>
          <a:prstGeom prst="rect">
            <a:avLst/>
          </a:prstGeom>
          <a:noFill/>
        </p:spPr>
        <p:txBody>
          <a:bodyPr wrap="none" rtlCol="0">
            <a:spAutoFit/>
          </a:bodyPr>
          <a:lstStyle/>
          <a:p>
            <a:r>
              <a:rPr lang="en-US" sz="2000" dirty="0"/>
              <a:t>Jill Brown</a:t>
            </a:r>
          </a:p>
          <a:p>
            <a:r>
              <a:rPr lang="en-US" sz="1600" dirty="0"/>
              <a:t>Assistant Professor, </a:t>
            </a:r>
          </a:p>
          <a:p>
            <a:r>
              <a:rPr lang="en-US" sz="1600" dirty="0"/>
              <a:t>Geography &amp; Environmental Studies</a:t>
            </a:r>
          </a:p>
        </p:txBody>
      </p:sp>
    </p:spTree>
    <p:extLst>
      <p:ext uri="{BB962C8B-B14F-4D97-AF65-F5344CB8AC3E}">
        <p14:creationId xmlns:p14="http://schemas.microsoft.com/office/powerpoint/2010/main" val="3265869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E4EB-6D93-44A8-A69D-F99CD5AA92AF}"/>
              </a:ext>
            </a:extLst>
          </p:cNvPr>
          <p:cNvSpPr>
            <a:spLocks noGrp="1"/>
          </p:cNvSpPr>
          <p:nvPr>
            <p:ph type="title"/>
          </p:nvPr>
        </p:nvSpPr>
        <p:spPr>
          <a:xfrm>
            <a:off x="685800" y="764373"/>
            <a:ext cx="4753466" cy="1293028"/>
          </a:xfrm>
        </p:spPr>
        <p:txBody>
          <a:bodyPr vert="horz" lIns="91440" tIns="45720" rIns="91440" bIns="45720" rtlCol="0" anchor="ctr">
            <a:normAutofit/>
          </a:bodyPr>
          <a:lstStyle/>
          <a:p>
            <a:r>
              <a:rPr lang="en-US"/>
              <a:t>Sample story map:</a:t>
            </a:r>
            <a:endParaRPr lang="en-US" dirty="0"/>
          </a:p>
        </p:txBody>
      </p:sp>
      <p:sp>
        <p:nvSpPr>
          <p:cNvPr id="3" name="Content Placeholder 2">
            <a:extLst>
              <a:ext uri="{FF2B5EF4-FFF2-40B4-BE49-F238E27FC236}">
                <a16:creationId xmlns:a16="http://schemas.microsoft.com/office/drawing/2014/main" id="{E1775827-8483-4812-B27E-89315B415004}"/>
              </a:ext>
            </a:extLst>
          </p:cNvPr>
          <p:cNvSpPr>
            <a:spLocks noGrp="1"/>
          </p:cNvSpPr>
          <p:nvPr>
            <p:ph sz="half" idx="1"/>
          </p:nvPr>
        </p:nvSpPr>
        <p:spPr>
          <a:xfrm>
            <a:off x="685801" y="2194560"/>
            <a:ext cx="4753466" cy="4024125"/>
          </a:xfrm>
        </p:spPr>
        <p:txBody>
          <a:bodyPr vert="horz" lIns="91440" tIns="45720" rIns="91440" bIns="45720" rtlCol="0">
            <a:normAutofit fontScale="92500"/>
          </a:bodyPr>
          <a:lstStyle/>
          <a:p>
            <a:pPr marL="0" indent="0">
              <a:buNone/>
            </a:pPr>
            <a:r>
              <a:rPr lang="en-US" sz="2800" dirty="0"/>
              <a:t>One of the results of the previous search is called Demographics and Statistics Atlas. This story map focuses on how population has grown in the U.S. using data directly from ESRI and the US Census Bureau 2010 census </a:t>
            </a:r>
          </a:p>
          <a:p>
            <a:pPr marL="0"/>
            <a:endParaRPr lang="en-US" sz="2800" dirty="0"/>
          </a:p>
          <a:p>
            <a:pPr marL="0" indent="0">
              <a:buNone/>
            </a:pPr>
            <a:r>
              <a:rPr lang="en-US" sz="2800" dirty="0"/>
              <a:t>Click </a:t>
            </a:r>
            <a:r>
              <a:rPr lang="en-US" sz="2800" dirty="0">
                <a:hlinkClick r:id="rId2"/>
              </a:rPr>
              <a:t>here </a:t>
            </a:r>
            <a:r>
              <a:rPr lang="en-US" sz="2800" dirty="0"/>
              <a:t>to view the story map</a:t>
            </a:r>
          </a:p>
        </p:txBody>
      </p:sp>
      <p:pic>
        <p:nvPicPr>
          <p:cNvPr id="6" name="Picture 5">
            <a:extLst>
              <a:ext uri="{FF2B5EF4-FFF2-40B4-BE49-F238E27FC236}">
                <a16:creationId xmlns:a16="http://schemas.microsoft.com/office/drawing/2014/main" id="{8EA78FF5-B7D7-4494-BFD3-4BE3C90D169C}"/>
              </a:ext>
            </a:extLst>
          </p:cNvPr>
          <p:cNvPicPr>
            <a:picLocks noChangeAspect="1"/>
          </p:cNvPicPr>
          <p:nvPr/>
        </p:nvPicPr>
        <p:blipFill rotWithShape="1">
          <a:blip r:embed="rId3"/>
          <a:srcRect l="2631" r="12321" b="-2"/>
          <a:stretch/>
        </p:blipFill>
        <p:spPr>
          <a:xfrm>
            <a:off x="6407004" y="1336566"/>
            <a:ext cx="4683948" cy="4607567"/>
          </a:xfrm>
          <a:prstGeom prst="rect">
            <a:avLst/>
          </a:prstGeom>
        </p:spPr>
      </p:pic>
      <p:sp>
        <p:nvSpPr>
          <p:cNvPr id="4" name="Slide Number Placeholder 3">
            <a:extLst>
              <a:ext uri="{FF2B5EF4-FFF2-40B4-BE49-F238E27FC236}">
                <a16:creationId xmlns:a16="http://schemas.microsoft.com/office/drawing/2014/main" id="{E3F9FFFA-EE6E-E54E-8274-9D0D3ACFBF14}"/>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3712296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664B2-A7EF-4650-8A24-6919A5280ABA}"/>
              </a:ext>
            </a:extLst>
          </p:cNvPr>
          <p:cNvSpPr>
            <a:spLocks noGrp="1"/>
          </p:cNvSpPr>
          <p:nvPr>
            <p:ph type="title"/>
          </p:nvPr>
        </p:nvSpPr>
        <p:spPr>
          <a:xfrm>
            <a:off x="685800" y="764373"/>
            <a:ext cx="3306744" cy="1293028"/>
          </a:xfrm>
        </p:spPr>
        <p:txBody>
          <a:bodyPr vert="horz" lIns="91440" tIns="45720" rIns="91440" bIns="45720" rtlCol="0" anchor="ctr">
            <a:normAutofit/>
          </a:bodyPr>
          <a:lstStyle/>
          <a:p>
            <a:r>
              <a:rPr lang="en-US" sz="3200"/>
              <a:t>Navigating a story map:</a:t>
            </a:r>
          </a:p>
        </p:txBody>
      </p:sp>
      <p:sp>
        <p:nvSpPr>
          <p:cNvPr id="3" name="Content Placeholder 2">
            <a:extLst>
              <a:ext uri="{FF2B5EF4-FFF2-40B4-BE49-F238E27FC236}">
                <a16:creationId xmlns:a16="http://schemas.microsoft.com/office/drawing/2014/main" id="{5CB9A4E5-7453-4DF3-AA08-332ACE938001}"/>
              </a:ext>
            </a:extLst>
          </p:cNvPr>
          <p:cNvSpPr>
            <a:spLocks noGrp="1"/>
          </p:cNvSpPr>
          <p:nvPr>
            <p:ph sz="half" idx="1"/>
          </p:nvPr>
        </p:nvSpPr>
        <p:spPr>
          <a:xfrm>
            <a:off x="685801" y="2194560"/>
            <a:ext cx="3306742" cy="4389120"/>
          </a:xfrm>
        </p:spPr>
        <p:txBody>
          <a:bodyPr vert="horz" lIns="91440" tIns="45720" rIns="91440" bIns="45720" rtlCol="0">
            <a:normAutofit fontScale="85000" lnSpcReduction="20000"/>
          </a:bodyPr>
          <a:lstStyle/>
          <a:p>
            <a:r>
              <a:rPr lang="en-US" sz="2400" dirty="0"/>
              <a:t>The navigation of a story map depends on the layout of the map</a:t>
            </a:r>
          </a:p>
          <a:p>
            <a:r>
              <a:rPr lang="en-US" sz="2400" dirty="0"/>
              <a:t>These layouts are discussed later in the PowerPoint</a:t>
            </a:r>
          </a:p>
          <a:p>
            <a:r>
              <a:rPr lang="en-US" sz="2400" dirty="0"/>
              <a:t>The sample story map from the previous slide is a map series, meaning that tabs are at the top of the map while content is displayed to the left of the current map</a:t>
            </a:r>
          </a:p>
          <a:p>
            <a:r>
              <a:rPr lang="en-US" sz="2400" dirty="0"/>
              <a:t>To display the information in each of the tabs, click on the arrows beside each headline </a:t>
            </a:r>
          </a:p>
          <a:p>
            <a:endParaRPr lang="en-US" sz="2400" dirty="0"/>
          </a:p>
        </p:txBody>
      </p:sp>
      <p:pic>
        <p:nvPicPr>
          <p:cNvPr id="6" name="Content Placeholder 5">
            <a:extLst>
              <a:ext uri="{FF2B5EF4-FFF2-40B4-BE49-F238E27FC236}">
                <a16:creationId xmlns:a16="http://schemas.microsoft.com/office/drawing/2014/main" id="{AB070F75-E8A3-498F-8158-2450E248098C}"/>
              </a:ext>
            </a:extLst>
          </p:cNvPr>
          <p:cNvPicPr>
            <a:picLocks noGrp="1" noChangeAspect="1"/>
          </p:cNvPicPr>
          <p:nvPr>
            <p:ph sz="half" idx="2"/>
          </p:nvPr>
        </p:nvPicPr>
        <p:blipFill rotWithShape="1">
          <a:blip r:embed="rId2"/>
          <a:srcRect r="32510" b="-2"/>
          <a:stretch/>
        </p:blipFill>
        <p:spPr>
          <a:xfrm>
            <a:off x="4955339" y="1336566"/>
            <a:ext cx="6127287" cy="4607567"/>
          </a:xfrm>
          <a:prstGeom prst="rect">
            <a:avLst/>
          </a:prstGeom>
        </p:spPr>
      </p:pic>
      <p:sp>
        <p:nvSpPr>
          <p:cNvPr id="7" name="Rectangle 6">
            <a:extLst>
              <a:ext uri="{FF2B5EF4-FFF2-40B4-BE49-F238E27FC236}">
                <a16:creationId xmlns:a16="http://schemas.microsoft.com/office/drawing/2014/main" id="{EB4EA806-3F22-4709-800C-0FEE51F104F4}"/>
              </a:ext>
            </a:extLst>
          </p:cNvPr>
          <p:cNvSpPr/>
          <p:nvPr/>
        </p:nvSpPr>
        <p:spPr>
          <a:xfrm>
            <a:off x="4955339" y="1651819"/>
            <a:ext cx="4970326" cy="405582"/>
          </a:xfrm>
          <a:prstGeom prst="rect">
            <a:avLst/>
          </a:prstGeom>
          <a:noFill/>
          <a:ln w="19050"/>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4AAEFAEA-7AD6-4CD1-94A0-BE5D32911AF0}"/>
              </a:ext>
            </a:extLst>
          </p:cNvPr>
          <p:cNvCxnSpPr>
            <a:stCxn id="7" idx="3"/>
          </p:cNvCxnSpPr>
          <p:nvPr/>
        </p:nvCxnSpPr>
        <p:spPr>
          <a:xfrm flipV="1">
            <a:off x="9925665" y="1766170"/>
            <a:ext cx="295573" cy="88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208429D-7BAF-4D10-A294-36041A6090BA}"/>
              </a:ext>
            </a:extLst>
          </p:cNvPr>
          <p:cNvSpPr txBox="1"/>
          <p:nvPr/>
        </p:nvSpPr>
        <p:spPr>
          <a:xfrm>
            <a:off x="10150314" y="1564759"/>
            <a:ext cx="837630" cy="369332"/>
          </a:xfrm>
          <a:prstGeom prst="rect">
            <a:avLst/>
          </a:prstGeom>
          <a:noFill/>
        </p:spPr>
        <p:txBody>
          <a:bodyPr wrap="square" rtlCol="0">
            <a:spAutoFit/>
          </a:bodyPr>
          <a:lstStyle/>
          <a:p>
            <a:r>
              <a:rPr lang="en-US" dirty="0">
                <a:solidFill>
                  <a:srgbClr val="C00000"/>
                </a:solidFill>
              </a:rPr>
              <a:t>Tabs</a:t>
            </a:r>
          </a:p>
        </p:txBody>
      </p:sp>
      <p:sp>
        <p:nvSpPr>
          <p:cNvPr id="12" name="TextBox 11">
            <a:extLst>
              <a:ext uri="{FF2B5EF4-FFF2-40B4-BE49-F238E27FC236}">
                <a16:creationId xmlns:a16="http://schemas.microsoft.com/office/drawing/2014/main" id="{46358928-8D52-4041-A994-A3CDAB0A9C63}"/>
              </a:ext>
            </a:extLst>
          </p:cNvPr>
          <p:cNvSpPr txBox="1"/>
          <p:nvPr/>
        </p:nvSpPr>
        <p:spPr>
          <a:xfrm>
            <a:off x="4953647" y="2194560"/>
            <a:ext cx="2284705" cy="3749573"/>
          </a:xfrm>
          <a:prstGeom prst="rect">
            <a:avLst/>
          </a:prstGeom>
          <a:noFill/>
          <a:ln w="19050">
            <a:solidFill>
              <a:srgbClr val="002060"/>
            </a:solidFill>
          </a:ln>
          <a:effectLst>
            <a:glow rad="63500">
              <a:schemeClr val="accent6">
                <a:satMod val="175000"/>
                <a:alpha val="40000"/>
              </a:schemeClr>
            </a:glow>
          </a:effectLst>
        </p:spPr>
        <p:txBody>
          <a:bodyPr wrap="square" rtlCol="0">
            <a:spAutoFit/>
          </a:bodyPr>
          <a:lstStyle/>
          <a:p>
            <a:endParaRPr lang="en-US" dirty="0"/>
          </a:p>
        </p:txBody>
      </p:sp>
      <p:cxnSp>
        <p:nvCxnSpPr>
          <p:cNvPr id="16" name="Straight Arrow Connector 15">
            <a:extLst>
              <a:ext uri="{FF2B5EF4-FFF2-40B4-BE49-F238E27FC236}">
                <a16:creationId xmlns:a16="http://schemas.microsoft.com/office/drawing/2014/main" id="{14B5D8A7-2F6A-4ACD-A3DE-48A5E5CE6860}"/>
              </a:ext>
            </a:extLst>
          </p:cNvPr>
          <p:cNvCxnSpPr/>
          <p:nvPr/>
        </p:nvCxnSpPr>
        <p:spPr>
          <a:xfrm>
            <a:off x="5912285" y="5944133"/>
            <a:ext cx="0" cy="30062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8" name="TextBox 17">
            <a:extLst>
              <a:ext uri="{FF2B5EF4-FFF2-40B4-BE49-F238E27FC236}">
                <a16:creationId xmlns:a16="http://schemas.microsoft.com/office/drawing/2014/main" id="{1BE666FD-88E3-4987-93B5-BC6B0E13C0D2}"/>
              </a:ext>
            </a:extLst>
          </p:cNvPr>
          <p:cNvSpPr txBox="1"/>
          <p:nvPr/>
        </p:nvSpPr>
        <p:spPr>
          <a:xfrm>
            <a:off x="5273460" y="6214535"/>
            <a:ext cx="1277650" cy="369332"/>
          </a:xfrm>
          <a:prstGeom prst="rect">
            <a:avLst/>
          </a:prstGeom>
          <a:noFill/>
        </p:spPr>
        <p:txBody>
          <a:bodyPr wrap="square" rtlCol="0">
            <a:spAutoFit/>
          </a:bodyPr>
          <a:lstStyle/>
          <a:p>
            <a:r>
              <a:rPr lang="en-US" dirty="0">
                <a:solidFill>
                  <a:srgbClr val="0070C0"/>
                </a:solidFill>
              </a:rPr>
              <a:t>Content</a:t>
            </a:r>
          </a:p>
        </p:txBody>
      </p:sp>
      <p:sp>
        <p:nvSpPr>
          <p:cNvPr id="19" name="Rectangle 18">
            <a:extLst>
              <a:ext uri="{FF2B5EF4-FFF2-40B4-BE49-F238E27FC236}">
                <a16:creationId xmlns:a16="http://schemas.microsoft.com/office/drawing/2014/main" id="{DAB23CCC-AD3D-4F64-BBD0-81510BF1A90F}"/>
              </a:ext>
            </a:extLst>
          </p:cNvPr>
          <p:cNvSpPr/>
          <p:nvPr/>
        </p:nvSpPr>
        <p:spPr>
          <a:xfrm>
            <a:off x="7238352" y="2057401"/>
            <a:ext cx="3963575" cy="3886732"/>
          </a:xfrm>
          <a:prstGeom prst="rect">
            <a:avLst/>
          </a:prstGeom>
          <a:noFill/>
          <a:ln w="19050">
            <a:solidFill>
              <a:srgbClr val="00206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48523877-9415-45D8-B305-6D0A364AA89B}"/>
              </a:ext>
            </a:extLst>
          </p:cNvPr>
          <p:cNvCxnSpPr/>
          <p:nvPr/>
        </p:nvCxnSpPr>
        <p:spPr>
          <a:xfrm>
            <a:off x="11201927" y="3181611"/>
            <a:ext cx="459805"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22" name="TextBox 21">
            <a:extLst>
              <a:ext uri="{FF2B5EF4-FFF2-40B4-BE49-F238E27FC236}">
                <a16:creationId xmlns:a16="http://schemas.microsoft.com/office/drawing/2014/main" id="{BEFA39C3-7A35-42DE-B95E-51A5DDA6CD02}"/>
              </a:ext>
            </a:extLst>
          </p:cNvPr>
          <p:cNvSpPr txBox="1"/>
          <p:nvPr/>
        </p:nvSpPr>
        <p:spPr>
          <a:xfrm>
            <a:off x="11545055" y="2996945"/>
            <a:ext cx="746960" cy="369332"/>
          </a:xfrm>
          <a:prstGeom prst="rect">
            <a:avLst/>
          </a:prstGeom>
          <a:noFill/>
        </p:spPr>
        <p:txBody>
          <a:bodyPr wrap="square" rtlCol="0">
            <a:spAutoFit/>
          </a:bodyPr>
          <a:lstStyle/>
          <a:p>
            <a:r>
              <a:rPr lang="en-US" dirty="0">
                <a:solidFill>
                  <a:srgbClr val="92D050"/>
                </a:solidFill>
              </a:rPr>
              <a:t>Map</a:t>
            </a:r>
          </a:p>
        </p:txBody>
      </p:sp>
      <p:sp>
        <p:nvSpPr>
          <p:cNvPr id="4" name="Slide Number Placeholder 3">
            <a:extLst>
              <a:ext uri="{FF2B5EF4-FFF2-40B4-BE49-F238E27FC236}">
                <a16:creationId xmlns:a16="http://schemas.microsoft.com/office/drawing/2014/main" id="{79AC99AC-37E9-A643-A1AA-E053952B6403}"/>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3458301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2F77-7F64-455F-8648-A4103BEBD269}"/>
              </a:ext>
            </a:extLst>
          </p:cNvPr>
          <p:cNvSpPr>
            <a:spLocks noGrp="1"/>
          </p:cNvSpPr>
          <p:nvPr>
            <p:ph type="title"/>
          </p:nvPr>
        </p:nvSpPr>
        <p:spPr>
          <a:xfrm>
            <a:off x="2300911" y="368710"/>
            <a:ext cx="7729728" cy="1188720"/>
          </a:xfrm>
        </p:spPr>
        <p:txBody>
          <a:bodyPr/>
          <a:lstStyle/>
          <a:p>
            <a:r>
              <a:rPr lang="en-US" dirty="0"/>
              <a:t>Navigating a story map:</a:t>
            </a:r>
          </a:p>
        </p:txBody>
      </p:sp>
      <p:sp>
        <p:nvSpPr>
          <p:cNvPr id="3" name="Content Placeholder 2">
            <a:extLst>
              <a:ext uri="{FF2B5EF4-FFF2-40B4-BE49-F238E27FC236}">
                <a16:creationId xmlns:a16="http://schemas.microsoft.com/office/drawing/2014/main" id="{6C84B925-659F-4C18-A3E7-186089F08447}"/>
              </a:ext>
            </a:extLst>
          </p:cNvPr>
          <p:cNvSpPr>
            <a:spLocks noGrp="1"/>
          </p:cNvSpPr>
          <p:nvPr>
            <p:ph sz="half" idx="1"/>
          </p:nvPr>
        </p:nvSpPr>
        <p:spPr>
          <a:xfrm>
            <a:off x="748429" y="1771281"/>
            <a:ext cx="9800303" cy="4294730"/>
          </a:xfrm>
        </p:spPr>
        <p:txBody>
          <a:bodyPr>
            <a:noAutofit/>
          </a:bodyPr>
          <a:lstStyle/>
          <a:p>
            <a:r>
              <a:rPr lang="en-US" sz="2400" dirty="0"/>
              <a:t>The scale at which the maps are viewed can be changed by clicking the        or        symbols on the map</a:t>
            </a:r>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a:p>
            <a:endParaRPr lang="en-US" sz="2400" dirty="0"/>
          </a:p>
          <a:p>
            <a:r>
              <a:rPr lang="en-US" sz="2400" dirty="0"/>
              <a:t>The same map viewed at different scales</a:t>
            </a:r>
          </a:p>
        </p:txBody>
      </p:sp>
      <p:pic>
        <p:nvPicPr>
          <p:cNvPr id="6" name="Content Placeholder 5">
            <a:extLst>
              <a:ext uri="{FF2B5EF4-FFF2-40B4-BE49-F238E27FC236}">
                <a16:creationId xmlns:a16="http://schemas.microsoft.com/office/drawing/2014/main" id="{F87708F5-44A3-4643-A6F0-993422979D0D}"/>
              </a:ext>
            </a:extLst>
          </p:cNvPr>
          <p:cNvPicPr>
            <a:picLocks noGrp="1" noChangeAspect="1"/>
          </p:cNvPicPr>
          <p:nvPr>
            <p:ph sz="half" idx="2"/>
          </p:nvPr>
        </p:nvPicPr>
        <p:blipFill rotWithShape="1">
          <a:blip r:embed="rId2"/>
          <a:srcRect l="20558" t="6459" r="24133" b="66814"/>
          <a:stretch/>
        </p:blipFill>
        <p:spPr>
          <a:xfrm>
            <a:off x="9823959" y="1845321"/>
            <a:ext cx="413359" cy="375781"/>
          </a:xfrm>
        </p:spPr>
      </p:pic>
      <p:pic>
        <p:nvPicPr>
          <p:cNvPr id="10" name="Picture 9">
            <a:extLst>
              <a:ext uri="{FF2B5EF4-FFF2-40B4-BE49-F238E27FC236}">
                <a16:creationId xmlns:a16="http://schemas.microsoft.com/office/drawing/2014/main" id="{6276E720-6B62-44FF-9812-BA989D1A9FB0}"/>
              </a:ext>
            </a:extLst>
          </p:cNvPr>
          <p:cNvPicPr>
            <a:picLocks noChangeAspect="1"/>
          </p:cNvPicPr>
          <p:nvPr/>
        </p:nvPicPr>
        <p:blipFill rotWithShape="1">
          <a:blip r:embed="rId2"/>
          <a:srcRect l="21767" t="59775" r="22510" b="12976"/>
          <a:stretch/>
        </p:blipFill>
        <p:spPr>
          <a:xfrm>
            <a:off x="1560669" y="2221102"/>
            <a:ext cx="413359" cy="380290"/>
          </a:xfrm>
          <a:prstGeom prst="rect">
            <a:avLst/>
          </a:prstGeom>
        </p:spPr>
      </p:pic>
      <p:pic>
        <p:nvPicPr>
          <p:cNvPr id="12" name="Picture 11">
            <a:extLst>
              <a:ext uri="{FF2B5EF4-FFF2-40B4-BE49-F238E27FC236}">
                <a16:creationId xmlns:a16="http://schemas.microsoft.com/office/drawing/2014/main" id="{4AE35314-FEB8-4A26-A7A6-8AE679561406}"/>
              </a:ext>
            </a:extLst>
          </p:cNvPr>
          <p:cNvPicPr>
            <a:picLocks noChangeAspect="1"/>
          </p:cNvPicPr>
          <p:nvPr/>
        </p:nvPicPr>
        <p:blipFill>
          <a:blip r:embed="rId3"/>
          <a:stretch>
            <a:fillRect/>
          </a:stretch>
        </p:blipFill>
        <p:spPr>
          <a:xfrm>
            <a:off x="873852" y="2601393"/>
            <a:ext cx="5291923" cy="3010287"/>
          </a:xfrm>
          <a:prstGeom prst="rect">
            <a:avLst/>
          </a:prstGeom>
        </p:spPr>
      </p:pic>
      <p:pic>
        <p:nvPicPr>
          <p:cNvPr id="14" name="Picture 13">
            <a:extLst>
              <a:ext uri="{FF2B5EF4-FFF2-40B4-BE49-F238E27FC236}">
                <a16:creationId xmlns:a16="http://schemas.microsoft.com/office/drawing/2014/main" id="{34EC6BFA-9FF2-4612-9077-E5595E8F7FB0}"/>
              </a:ext>
            </a:extLst>
          </p:cNvPr>
          <p:cNvPicPr>
            <a:picLocks noChangeAspect="1"/>
          </p:cNvPicPr>
          <p:nvPr/>
        </p:nvPicPr>
        <p:blipFill>
          <a:blip r:embed="rId4"/>
          <a:stretch>
            <a:fillRect/>
          </a:stretch>
        </p:blipFill>
        <p:spPr>
          <a:xfrm>
            <a:off x="6291198" y="2601392"/>
            <a:ext cx="5334752" cy="3010287"/>
          </a:xfrm>
          <a:prstGeom prst="rect">
            <a:avLst/>
          </a:prstGeom>
        </p:spPr>
      </p:pic>
      <p:sp>
        <p:nvSpPr>
          <p:cNvPr id="4" name="Slide Number Placeholder 3">
            <a:extLst>
              <a:ext uri="{FF2B5EF4-FFF2-40B4-BE49-F238E27FC236}">
                <a16:creationId xmlns:a16="http://schemas.microsoft.com/office/drawing/2014/main" id="{16B0BC3A-8CCB-2F4B-B282-9CCDEAD906CE}"/>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257371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B0C8-8E7E-4F9D-A6D5-86D64F1584AD}"/>
              </a:ext>
            </a:extLst>
          </p:cNvPr>
          <p:cNvSpPr>
            <a:spLocks noGrp="1"/>
          </p:cNvSpPr>
          <p:nvPr>
            <p:ph type="title"/>
          </p:nvPr>
        </p:nvSpPr>
        <p:spPr/>
        <p:txBody>
          <a:bodyPr/>
          <a:lstStyle/>
          <a:p>
            <a:r>
              <a:rPr lang="en-US" dirty="0"/>
              <a:t>View legend</a:t>
            </a:r>
          </a:p>
        </p:txBody>
      </p:sp>
      <p:sp>
        <p:nvSpPr>
          <p:cNvPr id="3" name="Content Placeholder 2">
            <a:extLst>
              <a:ext uri="{FF2B5EF4-FFF2-40B4-BE49-F238E27FC236}">
                <a16:creationId xmlns:a16="http://schemas.microsoft.com/office/drawing/2014/main" id="{CC94486E-33FB-40C7-B710-5E2508D345BB}"/>
              </a:ext>
            </a:extLst>
          </p:cNvPr>
          <p:cNvSpPr>
            <a:spLocks noGrp="1"/>
          </p:cNvSpPr>
          <p:nvPr>
            <p:ph sz="half" idx="1"/>
          </p:nvPr>
        </p:nvSpPr>
        <p:spPr>
          <a:xfrm>
            <a:off x="685800" y="2194559"/>
            <a:ext cx="10820400" cy="4545454"/>
          </a:xfrm>
        </p:spPr>
        <p:txBody>
          <a:bodyPr>
            <a:normAutofit/>
          </a:bodyPr>
          <a:lstStyle/>
          <a:p>
            <a:r>
              <a:rPr lang="en-US" sz="2800" dirty="0"/>
              <a:t>Story maps often have an option to view the legend of the map if it is not currently displayed</a:t>
            </a:r>
          </a:p>
          <a:p>
            <a:r>
              <a:rPr lang="en-US" sz="2800" dirty="0"/>
              <a:t>To display legend, if not already displayed, click the down arrow by the box that says legend</a:t>
            </a:r>
          </a:p>
          <a:p>
            <a:pPr marL="0" indent="0">
              <a:buNone/>
            </a:pPr>
            <a:endParaRPr lang="en-US" sz="2800" dirty="0"/>
          </a:p>
          <a:p>
            <a:r>
              <a:rPr lang="en-US" sz="2800" dirty="0"/>
              <a:t>To hide the legend, select the up arrow by legend</a:t>
            </a:r>
          </a:p>
        </p:txBody>
      </p:sp>
      <p:pic>
        <p:nvPicPr>
          <p:cNvPr id="6" name="Content Placeholder 5">
            <a:extLst>
              <a:ext uri="{FF2B5EF4-FFF2-40B4-BE49-F238E27FC236}">
                <a16:creationId xmlns:a16="http://schemas.microsoft.com/office/drawing/2014/main" id="{AB799500-67A7-4F5B-8EB0-A25FC6DA8414}"/>
              </a:ext>
            </a:extLst>
          </p:cNvPr>
          <p:cNvPicPr>
            <a:picLocks noGrp="1" noChangeAspect="1"/>
          </p:cNvPicPr>
          <p:nvPr>
            <p:ph sz="half" idx="2"/>
          </p:nvPr>
        </p:nvPicPr>
        <p:blipFill>
          <a:blip r:embed="rId2"/>
          <a:stretch>
            <a:fillRect/>
          </a:stretch>
        </p:blipFill>
        <p:spPr>
          <a:xfrm>
            <a:off x="8752127" y="3806846"/>
            <a:ext cx="1924050" cy="2819400"/>
          </a:xfrm>
        </p:spPr>
      </p:pic>
      <p:pic>
        <p:nvPicPr>
          <p:cNvPr id="8" name="Picture 7">
            <a:extLst>
              <a:ext uri="{FF2B5EF4-FFF2-40B4-BE49-F238E27FC236}">
                <a16:creationId xmlns:a16="http://schemas.microsoft.com/office/drawing/2014/main" id="{F539EA7C-9EDF-417B-832B-EBDF51A58DEF}"/>
              </a:ext>
            </a:extLst>
          </p:cNvPr>
          <p:cNvPicPr>
            <a:picLocks noChangeAspect="1"/>
          </p:cNvPicPr>
          <p:nvPr/>
        </p:nvPicPr>
        <p:blipFill>
          <a:blip r:embed="rId3"/>
          <a:stretch>
            <a:fillRect/>
          </a:stretch>
        </p:blipFill>
        <p:spPr>
          <a:xfrm>
            <a:off x="900203" y="4189412"/>
            <a:ext cx="2871591" cy="424373"/>
          </a:xfrm>
          <a:prstGeom prst="rect">
            <a:avLst/>
          </a:prstGeom>
        </p:spPr>
      </p:pic>
      <p:sp>
        <p:nvSpPr>
          <p:cNvPr id="4" name="Slide Number Placeholder 3">
            <a:extLst>
              <a:ext uri="{FF2B5EF4-FFF2-40B4-BE49-F238E27FC236}">
                <a16:creationId xmlns:a16="http://schemas.microsoft.com/office/drawing/2014/main" id="{7C0F38B6-76CD-F444-9EB6-22A36A24BBB8}"/>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817976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95E4-2283-458C-AA70-BAAFA8A67C89}"/>
              </a:ext>
            </a:extLst>
          </p:cNvPr>
          <p:cNvSpPr>
            <a:spLocks noGrp="1"/>
          </p:cNvSpPr>
          <p:nvPr>
            <p:ph type="title"/>
          </p:nvPr>
        </p:nvSpPr>
        <p:spPr>
          <a:xfrm>
            <a:off x="2231136" y="757826"/>
            <a:ext cx="7729728" cy="1188720"/>
          </a:xfrm>
        </p:spPr>
        <p:txBody>
          <a:bodyPr/>
          <a:lstStyle/>
          <a:p>
            <a:r>
              <a:rPr lang="en-US" dirty="0"/>
              <a:t>Interacting with the story map</a:t>
            </a:r>
          </a:p>
        </p:txBody>
      </p:sp>
      <p:sp>
        <p:nvSpPr>
          <p:cNvPr id="3" name="Content Placeholder 2">
            <a:extLst>
              <a:ext uri="{FF2B5EF4-FFF2-40B4-BE49-F238E27FC236}">
                <a16:creationId xmlns:a16="http://schemas.microsoft.com/office/drawing/2014/main" id="{E05084B0-DF4F-4188-A882-DDEC38BDA38A}"/>
              </a:ext>
            </a:extLst>
          </p:cNvPr>
          <p:cNvSpPr>
            <a:spLocks noGrp="1"/>
          </p:cNvSpPr>
          <p:nvPr>
            <p:ph sz="half" idx="1"/>
          </p:nvPr>
        </p:nvSpPr>
        <p:spPr>
          <a:xfrm>
            <a:off x="374111" y="2278651"/>
            <a:ext cx="7022369" cy="3821523"/>
          </a:xfrm>
        </p:spPr>
        <p:txBody>
          <a:bodyPr>
            <a:noAutofit/>
          </a:bodyPr>
          <a:lstStyle/>
          <a:p>
            <a:r>
              <a:rPr lang="en-US" sz="2800" dirty="0"/>
              <a:t>The maps within the story maps are often interactive</a:t>
            </a:r>
          </a:p>
          <a:p>
            <a:r>
              <a:rPr lang="en-US" sz="2800" dirty="0"/>
              <a:t>In the demographics story map, each county can be selected to view individual information about the county</a:t>
            </a:r>
          </a:p>
          <a:p>
            <a:r>
              <a:rPr lang="en-US" sz="2800" dirty="0"/>
              <a:t>The individual information for diversity also includes an interactive pie chart that shows the prevalent ethnicities in the selected county</a:t>
            </a:r>
          </a:p>
        </p:txBody>
      </p:sp>
      <p:pic>
        <p:nvPicPr>
          <p:cNvPr id="6" name="Content Placeholder 5">
            <a:extLst>
              <a:ext uri="{FF2B5EF4-FFF2-40B4-BE49-F238E27FC236}">
                <a16:creationId xmlns:a16="http://schemas.microsoft.com/office/drawing/2014/main" id="{E71C85D4-8275-4D0B-B86F-2629F9EF1FD7}"/>
              </a:ext>
            </a:extLst>
          </p:cNvPr>
          <p:cNvPicPr>
            <a:picLocks noGrp="1" noChangeAspect="1"/>
          </p:cNvPicPr>
          <p:nvPr>
            <p:ph sz="half" idx="2"/>
          </p:nvPr>
        </p:nvPicPr>
        <p:blipFill>
          <a:blip r:embed="rId2"/>
          <a:stretch>
            <a:fillRect/>
          </a:stretch>
        </p:blipFill>
        <p:spPr>
          <a:xfrm>
            <a:off x="7396479" y="2278651"/>
            <a:ext cx="4505975" cy="3821523"/>
          </a:xfrm>
        </p:spPr>
      </p:pic>
      <p:sp>
        <p:nvSpPr>
          <p:cNvPr id="4" name="Slide Number Placeholder 3">
            <a:extLst>
              <a:ext uri="{FF2B5EF4-FFF2-40B4-BE49-F238E27FC236}">
                <a16:creationId xmlns:a16="http://schemas.microsoft.com/office/drawing/2014/main" id="{FE2A74FA-E66E-4045-A33F-45CE4AD91C9E}"/>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98654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B8DB-B40D-41A2-9124-F7C83D53DA7F}"/>
              </a:ext>
            </a:extLst>
          </p:cNvPr>
          <p:cNvSpPr>
            <a:spLocks noGrp="1"/>
          </p:cNvSpPr>
          <p:nvPr>
            <p:ph type="title"/>
          </p:nvPr>
        </p:nvSpPr>
        <p:spPr>
          <a:xfrm>
            <a:off x="1428719" y="740772"/>
            <a:ext cx="9005461" cy="799534"/>
          </a:xfrm>
        </p:spPr>
        <p:txBody>
          <a:bodyPr>
            <a:normAutofit fontScale="90000"/>
          </a:bodyPr>
          <a:lstStyle/>
          <a:p>
            <a:r>
              <a:rPr lang="en-US" sz="3200" dirty="0">
                <a:solidFill>
                  <a:schemeClr val="tx1"/>
                </a:solidFill>
              </a:rPr>
              <a:t>Story map Layout</a:t>
            </a:r>
            <a:br>
              <a:rPr lang="en-US" sz="3200" dirty="0">
                <a:solidFill>
                  <a:schemeClr val="tx1"/>
                </a:solidFill>
              </a:rPr>
            </a:br>
            <a:r>
              <a:rPr lang="en-US" sz="2200" dirty="0">
                <a:solidFill>
                  <a:schemeClr val="tx1"/>
                </a:solidFill>
              </a:rPr>
              <a:t>ESRI offers 7 different layouts</a:t>
            </a:r>
          </a:p>
        </p:txBody>
      </p:sp>
      <p:pic>
        <p:nvPicPr>
          <p:cNvPr id="5" name="Content Placeholder 4">
            <a:extLst>
              <a:ext uri="{FF2B5EF4-FFF2-40B4-BE49-F238E27FC236}">
                <a16:creationId xmlns:a16="http://schemas.microsoft.com/office/drawing/2014/main" id="{116C0C22-F2B2-4019-8832-DD3637154ECD}"/>
              </a:ext>
            </a:extLst>
          </p:cNvPr>
          <p:cNvPicPr>
            <a:picLocks noChangeAspect="1"/>
          </p:cNvPicPr>
          <p:nvPr/>
        </p:nvPicPr>
        <p:blipFill>
          <a:blip r:embed="rId2"/>
          <a:stretch>
            <a:fillRect/>
          </a:stretch>
        </p:blipFill>
        <p:spPr>
          <a:xfrm>
            <a:off x="1428719" y="1819023"/>
            <a:ext cx="9005461" cy="4930489"/>
          </a:xfrm>
          <a:prstGeom prst="rect">
            <a:avLst/>
          </a:prstGeom>
        </p:spPr>
      </p:pic>
      <p:sp>
        <p:nvSpPr>
          <p:cNvPr id="3" name="Slide Number Placeholder 2">
            <a:extLst>
              <a:ext uri="{FF2B5EF4-FFF2-40B4-BE49-F238E27FC236}">
                <a16:creationId xmlns:a16="http://schemas.microsoft.com/office/drawing/2014/main" id="{405EDA87-F703-574A-ACDF-DBE677EF9A07}"/>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23229966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B8F9A-9062-4F0E-AB7B-88977583FF4C}"/>
              </a:ext>
            </a:extLst>
          </p:cNvPr>
          <p:cNvSpPr>
            <a:spLocks noGrp="1"/>
          </p:cNvSpPr>
          <p:nvPr>
            <p:ph type="title"/>
          </p:nvPr>
        </p:nvSpPr>
        <p:spPr>
          <a:xfrm>
            <a:off x="685798" y="1336566"/>
            <a:ext cx="3306744" cy="1293028"/>
          </a:xfrm>
        </p:spPr>
        <p:txBody>
          <a:bodyPr>
            <a:normAutofit/>
          </a:bodyPr>
          <a:lstStyle/>
          <a:p>
            <a:r>
              <a:rPr lang="en-US" sz="3200" dirty="0"/>
              <a:t>Layout: MAP TOUR</a:t>
            </a:r>
          </a:p>
        </p:txBody>
      </p:sp>
      <p:sp>
        <p:nvSpPr>
          <p:cNvPr id="3" name="Content Placeholder 2">
            <a:extLst>
              <a:ext uri="{FF2B5EF4-FFF2-40B4-BE49-F238E27FC236}">
                <a16:creationId xmlns:a16="http://schemas.microsoft.com/office/drawing/2014/main" id="{CF98CA64-BBC8-4DC3-94CC-742D9146816D}"/>
              </a:ext>
            </a:extLst>
          </p:cNvPr>
          <p:cNvSpPr>
            <a:spLocks noGrp="1"/>
          </p:cNvSpPr>
          <p:nvPr>
            <p:ph idx="1"/>
          </p:nvPr>
        </p:nvSpPr>
        <p:spPr>
          <a:xfrm>
            <a:off x="685800" y="2833875"/>
            <a:ext cx="3306742" cy="4024125"/>
          </a:xfrm>
        </p:spPr>
        <p:txBody>
          <a:bodyPr>
            <a:normAutofit/>
          </a:bodyPr>
          <a:lstStyle/>
          <a:p>
            <a:r>
              <a:rPr lang="en-US" sz="2800" dirty="0"/>
              <a:t>Useful for guiding people through a sequence of different places</a:t>
            </a:r>
          </a:p>
        </p:txBody>
      </p:sp>
      <p:pic>
        <p:nvPicPr>
          <p:cNvPr id="5" name="Picture 4">
            <a:extLst>
              <a:ext uri="{FF2B5EF4-FFF2-40B4-BE49-F238E27FC236}">
                <a16:creationId xmlns:a16="http://schemas.microsoft.com/office/drawing/2014/main" id="{37C3B635-F6E4-41D1-A82E-530B201508BF}"/>
              </a:ext>
            </a:extLst>
          </p:cNvPr>
          <p:cNvPicPr>
            <a:picLocks noChangeAspect="1"/>
          </p:cNvPicPr>
          <p:nvPr/>
        </p:nvPicPr>
        <p:blipFill rotWithShape="1">
          <a:blip r:embed="rId2"/>
          <a:srcRect r="15224" b="1"/>
          <a:stretch/>
        </p:blipFill>
        <p:spPr>
          <a:xfrm>
            <a:off x="4955339" y="1336566"/>
            <a:ext cx="6127287" cy="4607567"/>
          </a:xfrm>
          <a:prstGeom prst="rect">
            <a:avLst/>
          </a:prstGeom>
        </p:spPr>
      </p:pic>
      <p:sp>
        <p:nvSpPr>
          <p:cNvPr id="4" name="Slide Number Placeholder 3">
            <a:extLst>
              <a:ext uri="{FF2B5EF4-FFF2-40B4-BE49-F238E27FC236}">
                <a16:creationId xmlns:a16="http://schemas.microsoft.com/office/drawing/2014/main" id="{47DC298B-1F67-704E-9E57-F8934E061D54}"/>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3191064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6B38-9C80-4B8A-983D-8EA171A33B25}"/>
              </a:ext>
            </a:extLst>
          </p:cNvPr>
          <p:cNvSpPr>
            <a:spLocks noGrp="1"/>
          </p:cNvSpPr>
          <p:nvPr>
            <p:ph type="title"/>
          </p:nvPr>
        </p:nvSpPr>
        <p:spPr>
          <a:xfrm>
            <a:off x="804672" y="964692"/>
            <a:ext cx="3066937" cy="1188720"/>
          </a:xfrm>
        </p:spPr>
        <p:txBody>
          <a:bodyPr>
            <a:normAutofit/>
          </a:bodyPr>
          <a:lstStyle/>
          <a:p>
            <a:r>
              <a:rPr lang="en-US"/>
              <a:t>Map Tour Example</a:t>
            </a:r>
            <a:endParaRPr lang="en-US" dirty="0"/>
          </a:p>
        </p:txBody>
      </p:sp>
      <p:sp>
        <p:nvSpPr>
          <p:cNvPr id="9" name="Content Placeholder 8">
            <a:extLst>
              <a:ext uri="{FF2B5EF4-FFF2-40B4-BE49-F238E27FC236}">
                <a16:creationId xmlns:a16="http://schemas.microsoft.com/office/drawing/2014/main" id="{0748B456-11DD-4ECB-AD99-E6876F69FEC2}"/>
              </a:ext>
            </a:extLst>
          </p:cNvPr>
          <p:cNvSpPr>
            <a:spLocks noGrp="1"/>
          </p:cNvSpPr>
          <p:nvPr>
            <p:ph idx="1"/>
          </p:nvPr>
        </p:nvSpPr>
        <p:spPr>
          <a:xfrm>
            <a:off x="309716" y="2638043"/>
            <a:ext cx="4184466" cy="3512034"/>
          </a:xfrm>
        </p:spPr>
        <p:txBody>
          <a:bodyPr>
            <a:normAutofit fontScale="77500" lnSpcReduction="20000"/>
          </a:bodyPr>
          <a:lstStyle/>
          <a:p>
            <a:r>
              <a:rPr lang="en-US" sz="3400" dirty="0"/>
              <a:t>Map tour used to show tourism areas across Kentucky</a:t>
            </a:r>
          </a:p>
          <a:p>
            <a:r>
              <a:rPr lang="en-US" sz="3400" dirty="0"/>
              <a:t>Each location represented by a point on a single map</a:t>
            </a:r>
          </a:p>
          <a:p>
            <a:r>
              <a:rPr lang="en-US" sz="3400" dirty="0"/>
              <a:t>Images and a description are provided for each area</a:t>
            </a:r>
          </a:p>
          <a:p>
            <a:r>
              <a:rPr lang="en-US" sz="3400" dirty="0"/>
              <a:t>View the story map </a:t>
            </a:r>
            <a:r>
              <a:rPr lang="en-US" sz="3400" dirty="0">
                <a:hlinkClick r:id="rId2"/>
              </a:rPr>
              <a:t>here</a:t>
            </a:r>
            <a:endParaRPr lang="en-US" sz="3400" dirty="0"/>
          </a:p>
          <a:p>
            <a:endParaRPr lang="en-US" dirty="0"/>
          </a:p>
        </p:txBody>
      </p:sp>
      <p:sp>
        <p:nvSpPr>
          <p:cNvPr id="12" name="Rectangle 11">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ED4E090-3678-453A-A1C9-41315E21A629}"/>
              </a:ext>
            </a:extLst>
          </p:cNvPr>
          <p:cNvPicPr>
            <a:picLocks noChangeAspect="1"/>
          </p:cNvPicPr>
          <p:nvPr/>
        </p:nvPicPr>
        <p:blipFill>
          <a:blip r:embed="rId3"/>
          <a:stretch>
            <a:fillRect/>
          </a:stretch>
        </p:blipFill>
        <p:spPr>
          <a:xfrm>
            <a:off x="4823365" y="1645921"/>
            <a:ext cx="6190075" cy="3820160"/>
          </a:xfrm>
          <a:prstGeom prst="rect">
            <a:avLst/>
          </a:prstGeom>
        </p:spPr>
      </p:pic>
      <p:sp>
        <p:nvSpPr>
          <p:cNvPr id="3" name="Slide Number Placeholder 2">
            <a:extLst>
              <a:ext uri="{FF2B5EF4-FFF2-40B4-BE49-F238E27FC236}">
                <a16:creationId xmlns:a16="http://schemas.microsoft.com/office/drawing/2014/main" id="{099CE513-3DD6-9547-94FE-88BB98ED22CF}"/>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2046238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0F82F-B192-4BC8-8577-DD98C5C13050}"/>
              </a:ext>
            </a:extLst>
          </p:cNvPr>
          <p:cNvSpPr>
            <a:spLocks noGrp="1"/>
          </p:cNvSpPr>
          <p:nvPr>
            <p:ph type="title"/>
          </p:nvPr>
        </p:nvSpPr>
        <p:spPr>
          <a:xfrm>
            <a:off x="685798" y="1336566"/>
            <a:ext cx="3306744" cy="1293028"/>
          </a:xfrm>
        </p:spPr>
        <p:txBody>
          <a:bodyPr>
            <a:normAutofit/>
          </a:bodyPr>
          <a:lstStyle/>
          <a:p>
            <a:r>
              <a:rPr lang="en-US" sz="3200"/>
              <a:t>LAYOUT: MAP JOURNAL</a:t>
            </a:r>
          </a:p>
        </p:txBody>
      </p:sp>
      <p:sp>
        <p:nvSpPr>
          <p:cNvPr id="3" name="Content Placeholder 2">
            <a:extLst>
              <a:ext uri="{FF2B5EF4-FFF2-40B4-BE49-F238E27FC236}">
                <a16:creationId xmlns:a16="http://schemas.microsoft.com/office/drawing/2014/main" id="{8ED0607B-2605-431E-A5E9-1E7E3FD94A57}"/>
              </a:ext>
            </a:extLst>
          </p:cNvPr>
          <p:cNvSpPr>
            <a:spLocks noGrp="1"/>
          </p:cNvSpPr>
          <p:nvPr>
            <p:ph idx="1"/>
          </p:nvPr>
        </p:nvSpPr>
        <p:spPr>
          <a:xfrm>
            <a:off x="685800" y="3234498"/>
            <a:ext cx="3306742" cy="4024125"/>
          </a:xfrm>
        </p:spPr>
        <p:txBody>
          <a:bodyPr>
            <a:normAutofit/>
          </a:bodyPr>
          <a:lstStyle/>
          <a:p>
            <a:r>
              <a:rPr lang="en-US" sz="2800" dirty="0"/>
              <a:t>Has a scrolling side panel for text and other multimedia</a:t>
            </a:r>
          </a:p>
        </p:txBody>
      </p:sp>
      <p:pic>
        <p:nvPicPr>
          <p:cNvPr id="5" name="Picture 4">
            <a:extLst>
              <a:ext uri="{FF2B5EF4-FFF2-40B4-BE49-F238E27FC236}">
                <a16:creationId xmlns:a16="http://schemas.microsoft.com/office/drawing/2014/main" id="{4AE2E2E0-1ED5-4F87-903F-1C1ECC2CAF8E}"/>
              </a:ext>
            </a:extLst>
          </p:cNvPr>
          <p:cNvPicPr>
            <a:picLocks noChangeAspect="1"/>
          </p:cNvPicPr>
          <p:nvPr/>
        </p:nvPicPr>
        <p:blipFill rotWithShape="1">
          <a:blip r:embed="rId2"/>
          <a:srcRect l="14891" r="-2" b="-2"/>
          <a:stretch/>
        </p:blipFill>
        <p:spPr>
          <a:xfrm>
            <a:off x="4955339" y="1336566"/>
            <a:ext cx="6127287" cy="4607567"/>
          </a:xfrm>
          <a:prstGeom prst="rect">
            <a:avLst/>
          </a:prstGeom>
        </p:spPr>
      </p:pic>
      <p:sp>
        <p:nvSpPr>
          <p:cNvPr id="4" name="Slide Number Placeholder 3">
            <a:extLst>
              <a:ext uri="{FF2B5EF4-FFF2-40B4-BE49-F238E27FC236}">
                <a16:creationId xmlns:a16="http://schemas.microsoft.com/office/drawing/2014/main" id="{B7FF5B48-0357-9843-97D8-5F35AECBCDBD}"/>
              </a:ext>
            </a:extLst>
          </p:cNvPr>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1231143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C1DB3-C1AE-4C2F-889B-600686D5B331}"/>
              </a:ext>
            </a:extLst>
          </p:cNvPr>
          <p:cNvSpPr>
            <a:spLocks noGrp="1"/>
          </p:cNvSpPr>
          <p:nvPr>
            <p:ph type="title"/>
          </p:nvPr>
        </p:nvSpPr>
        <p:spPr>
          <a:xfrm>
            <a:off x="8312677" y="964692"/>
            <a:ext cx="3066937" cy="1188720"/>
          </a:xfrm>
        </p:spPr>
        <p:txBody>
          <a:bodyPr vert="horz" lIns="182880" tIns="182880" rIns="182880" bIns="182880" rtlCol="0" anchor="ctr">
            <a:normAutofit/>
          </a:bodyPr>
          <a:lstStyle/>
          <a:p>
            <a:r>
              <a:rPr lang="en-US" dirty="0"/>
              <a:t>Map journal </a:t>
            </a:r>
            <a:r>
              <a:rPr lang="en-US" dirty="0" err="1"/>
              <a:t>exAmple</a:t>
            </a:r>
            <a:endParaRPr lang="en-US" dirty="0"/>
          </a:p>
        </p:txBody>
      </p:sp>
      <p:sp>
        <p:nvSpPr>
          <p:cNvPr id="12" name="Rectangle 11">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1349A3A3-8082-46BD-9E0D-3AC6D0CE0EFF}"/>
              </a:ext>
            </a:extLst>
          </p:cNvPr>
          <p:cNvPicPr>
            <a:picLocks noGrp="1" noChangeAspect="1"/>
          </p:cNvPicPr>
          <p:nvPr>
            <p:ph sz="half" idx="2"/>
          </p:nvPr>
        </p:nvPicPr>
        <p:blipFill>
          <a:blip r:embed="rId2"/>
          <a:stretch>
            <a:fillRect/>
          </a:stretch>
        </p:blipFill>
        <p:spPr>
          <a:xfrm>
            <a:off x="1054549" y="1930692"/>
            <a:ext cx="6316494" cy="3047708"/>
          </a:xfrm>
          <a:prstGeom prst="rect">
            <a:avLst/>
          </a:prstGeom>
        </p:spPr>
      </p:pic>
      <p:sp>
        <p:nvSpPr>
          <p:cNvPr id="4" name="Content Placeholder 3">
            <a:extLst>
              <a:ext uri="{FF2B5EF4-FFF2-40B4-BE49-F238E27FC236}">
                <a16:creationId xmlns:a16="http://schemas.microsoft.com/office/drawing/2014/main" id="{4187B3FC-7AD2-47C9-AC07-08EC75161ED0}"/>
              </a:ext>
            </a:extLst>
          </p:cNvPr>
          <p:cNvSpPr>
            <a:spLocks noGrp="1"/>
          </p:cNvSpPr>
          <p:nvPr>
            <p:ph sz="half" idx="1"/>
          </p:nvPr>
        </p:nvSpPr>
        <p:spPr>
          <a:xfrm>
            <a:off x="7776361" y="2333244"/>
            <a:ext cx="4144911" cy="3742436"/>
          </a:xfrm>
        </p:spPr>
        <p:txBody>
          <a:bodyPr vert="horz" lIns="91440" tIns="45720" rIns="91440" bIns="45720" rtlCol="0">
            <a:noAutofit/>
          </a:bodyPr>
          <a:lstStyle/>
          <a:p>
            <a:r>
              <a:rPr lang="en-US" sz="2800" dirty="0"/>
              <a:t>Several maps to explore the connectivity of sidewalks across Kenton County, Kentucky</a:t>
            </a:r>
          </a:p>
          <a:p>
            <a:r>
              <a:rPr lang="en-US" sz="2800" dirty="0"/>
              <a:t>Content is located to left of map</a:t>
            </a:r>
          </a:p>
          <a:p>
            <a:r>
              <a:rPr lang="en-US" sz="2800" dirty="0"/>
              <a:t>View the story map </a:t>
            </a:r>
            <a:r>
              <a:rPr lang="en-US" sz="2800" dirty="0">
                <a:hlinkClick r:id="rId3"/>
              </a:rPr>
              <a:t>here</a:t>
            </a:r>
            <a:endParaRPr lang="en-US" sz="2800" dirty="0"/>
          </a:p>
        </p:txBody>
      </p:sp>
      <p:sp>
        <p:nvSpPr>
          <p:cNvPr id="3" name="Slide Number Placeholder 2">
            <a:extLst>
              <a:ext uri="{FF2B5EF4-FFF2-40B4-BE49-F238E27FC236}">
                <a16:creationId xmlns:a16="http://schemas.microsoft.com/office/drawing/2014/main" id="{7FE11D75-B211-0546-BA7B-11687FF5BCB0}"/>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3876377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60A692-75CB-407E-B352-F16AEA8B6F72}"/>
              </a:ext>
            </a:extLst>
          </p:cNvPr>
          <p:cNvSpPr>
            <a:spLocks noGrp="1"/>
          </p:cNvSpPr>
          <p:nvPr>
            <p:ph type="title"/>
          </p:nvPr>
        </p:nvSpPr>
        <p:spPr>
          <a:xfrm>
            <a:off x="2230954" y="123444"/>
            <a:ext cx="7729728" cy="1188720"/>
          </a:xfrm>
          <a:solidFill>
            <a:srgbClr val="FFFFFF"/>
          </a:solidFill>
        </p:spPr>
        <p:txBody>
          <a:bodyPr>
            <a:normAutofit/>
          </a:bodyPr>
          <a:lstStyle/>
          <a:p>
            <a:r>
              <a:rPr lang="en-US"/>
              <a:t>What is a story map?</a:t>
            </a:r>
            <a:endParaRPr lang="en-US" dirty="0"/>
          </a:p>
        </p:txBody>
      </p:sp>
      <p:sp>
        <p:nvSpPr>
          <p:cNvPr id="3" name="Content Placeholder 2">
            <a:extLst>
              <a:ext uri="{FF2B5EF4-FFF2-40B4-BE49-F238E27FC236}">
                <a16:creationId xmlns:a16="http://schemas.microsoft.com/office/drawing/2014/main" id="{A0A5240F-0334-47E9-8F9D-70CDCB8D6B58}"/>
              </a:ext>
            </a:extLst>
          </p:cNvPr>
          <p:cNvSpPr>
            <a:spLocks noGrp="1"/>
          </p:cNvSpPr>
          <p:nvPr>
            <p:ph idx="1"/>
          </p:nvPr>
        </p:nvSpPr>
        <p:spPr>
          <a:xfrm>
            <a:off x="1706062" y="1599246"/>
            <a:ext cx="8779512" cy="1496758"/>
          </a:xfrm>
        </p:spPr>
        <p:txBody>
          <a:bodyPr>
            <a:normAutofit/>
          </a:bodyPr>
          <a:lstStyle/>
          <a:p>
            <a:r>
              <a:rPr lang="en-US" sz="2800" dirty="0">
                <a:solidFill>
                  <a:srgbClr val="404040"/>
                </a:solidFill>
              </a:rPr>
              <a:t>A story map is an interactive map that is combined with multimedia content such as text, images, charts, and graphs. - </a:t>
            </a:r>
            <a:r>
              <a:rPr lang="en-US" sz="2800" i="1" dirty="0">
                <a:solidFill>
                  <a:srgbClr val="404040"/>
                </a:solidFill>
              </a:rPr>
              <a:t>Esri</a:t>
            </a:r>
            <a:endParaRPr lang="en-US" sz="2800" dirty="0">
              <a:solidFill>
                <a:srgbClr val="404040"/>
              </a:solidFill>
            </a:endParaRPr>
          </a:p>
          <a:p>
            <a:endParaRPr lang="en-US" sz="2800" dirty="0">
              <a:solidFill>
                <a:srgbClr val="404040"/>
              </a:solidFill>
            </a:endParaRPr>
          </a:p>
        </p:txBody>
      </p:sp>
      <p:sp>
        <p:nvSpPr>
          <p:cNvPr id="4" name="Slide Number Placeholder 3">
            <a:extLst>
              <a:ext uri="{FF2B5EF4-FFF2-40B4-BE49-F238E27FC236}">
                <a16:creationId xmlns:a16="http://schemas.microsoft.com/office/drawing/2014/main" id="{D4B176BC-D651-C84A-960A-B25163E05484}"/>
              </a:ext>
            </a:extLst>
          </p:cNvPr>
          <p:cNvSpPr>
            <a:spLocks noGrp="1"/>
          </p:cNvSpPr>
          <p:nvPr>
            <p:ph type="sldNum" sz="quarter" idx="12"/>
          </p:nvPr>
        </p:nvSpPr>
        <p:spPr/>
        <p:txBody>
          <a:bodyPr/>
          <a:lstStyle/>
          <a:p>
            <a:fld id="{6D22F896-40B5-4ADD-8801-0D06FADFA095}" type="slidenum">
              <a:rPr lang="en-US" smtClean="0"/>
              <a:t>2</a:t>
            </a:fld>
            <a:endParaRPr lang="en-US" dirty="0"/>
          </a:p>
        </p:txBody>
      </p:sp>
      <p:pic>
        <p:nvPicPr>
          <p:cNvPr id="5" name="Picture 4">
            <a:extLst>
              <a:ext uri="{FF2B5EF4-FFF2-40B4-BE49-F238E27FC236}">
                <a16:creationId xmlns:a16="http://schemas.microsoft.com/office/drawing/2014/main" id="{98D84865-DBFB-B74E-BE34-A53474FF7654}"/>
              </a:ext>
            </a:extLst>
          </p:cNvPr>
          <p:cNvPicPr>
            <a:picLocks noChangeAspect="1"/>
          </p:cNvPicPr>
          <p:nvPr/>
        </p:nvPicPr>
        <p:blipFill>
          <a:blip r:embed="rId2"/>
          <a:stretch>
            <a:fillRect/>
          </a:stretch>
        </p:blipFill>
        <p:spPr>
          <a:xfrm>
            <a:off x="1062228" y="3407463"/>
            <a:ext cx="10062454" cy="2389833"/>
          </a:xfrm>
          <a:prstGeom prst="rect">
            <a:avLst/>
          </a:prstGeom>
        </p:spPr>
      </p:pic>
      <p:sp>
        <p:nvSpPr>
          <p:cNvPr id="6" name="TextBox 5">
            <a:extLst>
              <a:ext uri="{FF2B5EF4-FFF2-40B4-BE49-F238E27FC236}">
                <a16:creationId xmlns:a16="http://schemas.microsoft.com/office/drawing/2014/main" id="{B2763F3A-5272-46C6-941A-D28F69D6D931}"/>
              </a:ext>
            </a:extLst>
          </p:cNvPr>
          <p:cNvSpPr txBox="1"/>
          <p:nvPr/>
        </p:nvSpPr>
        <p:spPr>
          <a:xfrm>
            <a:off x="4312920" y="6217920"/>
            <a:ext cx="2576090" cy="369332"/>
          </a:xfrm>
          <a:prstGeom prst="rect">
            <a:avLst/>
          </a:prstGeom>
          <a:noFill/>
        </p:spPr>
        <p:txBody>
          <a:bodyPr wrap="none" rtlCol="0">
            <a:spAutoFit/>
          </a:bodyPr>
          <a:lstStyle/>
          <a:p>
            <a:r>
              <a:rPr lang="en-US" dirty="0"/>
              <a:t>View the story map </a:t>
            </a:r>
            <a:r>
              <a:rPr lang="en-US" dirty="0">
                <a:hlinkClick r:id="rId3"/>
              </a:rPr>
              <a:t>here </a:t>
            </a:r>
            <a:endParaRPr lang="en-US" dirty="0"/>
          </a:p>
        </p:txBody>
      </p:sp>
    </p:spTree>
    <p:extLst>
      <p:ext uri="{BB962C8B-B14F-4D97-AF65-F5344CB8AC3E}">
        <p14:creationId xmlns:p14="http://schemas.microsoft.com/office/powerpoint/2010/main" val="3341208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D6365-F7D6-48BE-8B78-FA622D1900CC}"/>
              </a:ext>
            </a:extLst>
          </p:cNvPr>
          <p:cNvSpPr>
            <a:spLocks noGrp="1"/>
          </p:cNvSpPr>
          <p:nvPr>
            <p:ph type="title"/>
          </p:nvPr>
        </p:nvSpPr>
        <p:spPr>
          <a:xfrm>
            <a:off x="685800" y="1336566"/>
            <a:ext cx="3306744" cy="1293028"/>
          </a:xfrm>
        </p:spPr>
        <p:txBody>
          <a:bodyPr>
            <a:normAutofit/>
          </a:bodyPr>
          <a:lstStyle/>
          <a:p>
            <a:r>
              <a:rPr lang="en-US" sz="3200"/>
              <a:t>lAyout: cascade</a:t>
            </a:r>
          </a:p>
        </p:txBody>
      </p:sp>
      <p:sp>
        <p:nvSpPr>
          <p:cNvPr id="3" name="Content Placeholder 2">
            <a:extLst>
              <a:ext uri="{FF2B5EF4-FFF2-40B4-BE49-F238E27FC236}">
                <a16:creationId xmlns:a16="http://schemas.microsoft.com/office/drawing/2014/main" id="{2C9665E4-7A37-422D-8D90-7CBD0F3E77B2}"/>
              </a:ext>
            </a:extLst>
          </p:cNvPr>
          <p:cNvSpPr>
            <a:spLocks noGrp="1"/>
          </p:cNvSpPr>
          <p:nvPr>
            <p:ph idx="1"/>
          </p:nvPr>
        </p:nvSpPr>
        <p:spPr>
          <a:xfrm>
            <a:off x="685800" y="2788537"/>
            <a:ext cx="3306742" cy="4024125"/>
          </a:xfrm>
        </p:spPr>
        <p:txBody>
          <a:bodyPr>
            <a:normAutofit/>
          </a:bodyPr>
          <a:lstStyle/>
          <a:p>
            <a:r>
              <a:rPr lang="en-US" sz="2800" dirty="0"/>
              <a:t>Immersive full-page scroll</a:t>
            </a:r>
          </a:p>
          <a:p>
            <a:endParaRPr lang="en-US" sz="1600" dirty="0"/>
          </a:p>
        </p:txBody>
      </p:sp>
      <p:pic>
        <p:nvPicPr>
          <p:cNvPr id="5" name="Picture 4">
            <a:extLst>
              <a:ext uri="{FF2B5EF4-FFF2-40B4-BE49-F238E27FC236}">
                <a16:creationId xmlns:a16="http://schemas.microsoft.com/office/drawing/2014/main" id="{4C9358D8-8B03-4A4A-8982-EAF3CD2B7A70}"/>
              </a:ext>
            </a:extLst>
          </p:cNvPr>
          <p:cNvPicPr>
            <a:picLocks noChangeAspect="1"/>
          </p:cNvPicPr>
          <p:nvPr/>
        </p:nvPicPr>
        <p:blipFill rotWithShape="1">
          <a:blip r:embed="rId2"/>
          <a:srcRect l="10841" r="5049" b="1"/>
          <a:stretch/>
        </p:blipFill>
        <p:spPr>
          <a:xfrm>
            <a:off x="4955339" y="1336566"/>
            <a:ext cx="6127287" cy="4607567"/>
          </a:xfrm>
          <a:prstGeom prst="rect">
            <a:avLst/>
          </a:prstGeom>
        </p:spPr>
      </p:pic>
      <p:sp>
        <p:nvSpPr>
          <p:cNvPr id="4" name="Slide Number Placeholder 3">
            <a:extLst>
              <a:ext uri="{FF2B5EF4-FFF2-40B4-BE49-F238E27FC236}">
                <a16:creationId xmlns:a16="http://schemas.microsoft.com/office/drawing/2014/main" id="{842A3989-FF2F-594E-B84D-9FC8352486F2}"/>
              </a:ext>
            </a:extLst>
          </p:cNvPr>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1903575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7A7AE-A6D1-47D0-ABC3-AC8E72058B51}"/>
              </a:ext>
            </a:extLst>
          </p:cNvPr>
          <p:cNvSpPr>
            <a:spLocks noGrp="1"/>
          </p:cNvSpPr>
          <p:nvPr>
            <p:ph type="title"/>
          </p:nvPr>
        </p:nvSpPr>
        <p:spPr/>
        <p:txBody>
          <a:bodyPr/>
          <a:lstStyle/>
          <a:p>
            <a:r>
              <a:rPr lang="en-US" dirty="0"/>
              <a:t>Cascade Example</a:t>
            </a:r>
          </a:p>
        </p:txBody>
      </p:sp>
      <p:pic>
        <p:nvPicPr>
          <p:cNvPr id="5" name="Content Placeholder 4">
            <a:extLst>
              <a:ext uri="{FF2B5EF4-FFF2-40B4-BE49-F238E27FC236}">
                <a16:creationId xmlns:a16="http://schemas.microsoft.com/office/drawing/2014/main" id="{AABF1587-C06B-46C4-AC5C-D1B60DA40103}"/>
              </a:ext>
            </a:extLst>
          </p:cNvPr>
          <p:cNvPicPr>
            <a:picLocks noGrp="1" noChangeAspect="1"/>
          </p:cNvPicPr>
          <p:nvPr>
            <p:ph sz="half" idx="1"/>
          </p:nvPr>
        </p:nvPicPr>
        <p:blipFill>
          <a:blip r:embed="rId2"/>
          <a:stretch>
            <a:fillRect/>
          </a:stretch>
        </p:blipFill>
        <p:spPr>
          <a:xfrm>
            <a:off x="300990" y="2292453"/>
            <a:ext cx="6373939" cy="3793164"/>
          </a:xfrm>
        </p:spPr>
      </p:pic>
      <p:sp>
        <p:nvSpPr>
          <p:cNvPr id="6" name="Content Placeholder 5">
            <a:extLst>
              <a:ext uri="{FF2B5EF4-FFF2-40B4-BE49-F238E27FC236}">
                <a16:creationId xmlns:a16="http://schemas.microsoft.com/office/drawing/2014/main" id="{84C6A79C-81D1-42E1-9721-E54DC8775ECA}"/>
              </a:ext>
            </a:extLst>
          </p:cNvPr>
          <p:cNvSpPr>
            <a:spLocks noGrp="1"/>
          </p:cNvSpPr>
          <p:nvPr>
            <p:ph sz="half" idx="2"/>
          </p:nvPr>
        </p:nvSpPr>
        <p:spPr>
          <a:xfrm>
            <a:off x="7030721" y="2329386"/>
            <a:ext cx="4860289" cy="3966107"/>
          </a:xfrm>
        </p:spPr>
        <p:txBody>
          <a:bodyPr>
            <a:normAutofit/>
          </a:bodyPr>
          <a:lstStyle/>
          <a:p>
            <a:r>
              <a:rPr lang="en-US" sz="2800" dirty="0"/>
              <a:t>Click </a:t>
            </a:r>
            <a:r>
              <a:rPr lang="en-US" sz="2800" dirty="0">
                <a:hlinkClick r:id="rId3"/>
              </a:rPr>
              <a:t>here</a:t>
            </a:r>
            <a:r>
              <a:rPr lang="en-US" sz="2800" dirty="0"/>
              <a:t> to view this story map</a:t>
            </a:r>
          </a:p>
          <a:p>
            <a:r>
              <a:rPr lang="en-US" sz="2800" dirty="0"/>
              <a:t>By scrolling, the entire story map moves</a:t>
            </a:r>
          </a:p>
        </p:txBody>
      </p:sp>
      <p:sp>
        <p:nvSpPr>
          <p:cNvPr id="3" name="Slide Number Placeholder 2">
            <a:extLst>
              <a:ext uri="{FF2B5EF4-FFF2-40B4-BE49-F238E27FC236}">
                <a16:creationId xmlns:a16="http://schemas.microsoft.com/office/drawing/2014/main" id="{B32484BB-8025-8647-8E53-892826E497DC}"/>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596371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5A79-8617-42CF-B6E9-B7DA40A7D99F}"/>
              </a:ext>
            </a:extLst>
          </p:cNvPr>
          <p:cNvSpPr>
            <a:spLocks noGrp="1"/>
          </p:cNvSpPr>
          <p:nvPr>
            <p:ph type="title"/>
          </p:nvPr>
        </p:nvSpPr>
        <p:spPr>
          <a:xfrm>
            <a:off x="686718" y="964607"/>
            <a:ext cx="3504573" cy="1350361"/>
          </a:xfrm>
        </p:spPr>
        <p:txBody>
          <a:bodyPr>
            <a:normAutofit/>
          </a:bodyPr>
          <a:lstStyle/>
          <a:p>
            <a:r>
              <a:rPr lang="en-US" sz="3200" dirty="0"/>
              <a:t>LAYOUT: MAP SERIES</a:t>
            </a:r>
          </a:p>
        </p:txBody>
      </p:sp>
      <p:sp>
        <p:nvSpPr>
          <p:cNvPr id="3" name="Content Placeholder 2">
            <a:extLst>
              <a:ext uri="{FF2B5EF4-FFF2-40B4-BE49-F238E27FC236}">
                <a16:creationId xmlns:a16="http://schemas.microsoft.com/office/drawing/2014/main" id="{A748B21C-1C08-40D4-9D66-104115ADEAF0}"/>
              </a:ext>
            </a:extLst>
          </p:cNvPr>
          <p:cNvSpPr>
            <a:spLocks noGrp="1"/>
          </p:cNvSpPr>
          <p:nvPr>
            <p:ph idx="1"/>
          </p:nvPr>
        </p:nvSpPr>
        <p:spPr>
          <a:xfrm>
            <a:off x="686718" y="2747105"/>
            <a:ext cx="3886199" cy="3963661"/>
          </a:xfrm>
        </p:spPr>
        <p:txBody>
          <a:bodyPr>
            <a:normAutofit/>
          </a:bodyPr>
          <a:lstStyle/>
          <a:p>
            <a:r>
              <a:rPr lang="en-US" sz="2800" dirty="0"/>
              <a:t>Good when having multiple maps with a similar topic</a:t>
            </a:r>
          </a:p>
          <a:p>
            <a:r>
              <a:rPr lang="en-US" sz="2800" dirty="0"/>
              <a:t>More common</a:t>
            </a:r>
          </a:p>
          <a:p>
            <a:r>
              <a:rPr lang="en-US" sz="2800" dirty="0"/>
              <a:t>The previous </a:t>
            </a:r>
            <a:r>
              <a:rPr lang="en-US" sz="2800" dirty="0">
                <a:hlinkClick r:id="rId2"/>
              </a:rPr>
              <a:t>demographic story map</a:t>
            </a:r>
            <a:r>
              <a:rPr lang="en-US" sz="2800" dirty="0"/>
              <a:t> is a map series.</a:t>
            </a:r>
          </a:p>
          <a:p>
            <a:endParaRPr lang="en-US" sz="2800" dirty="0"/>
          </a:p>
          <a:p>
            <a:endParaRPr lang="en-US" sz="1600" dirty="0"/>
          </a:p>
        </p:txBody>
      </p:sp>
      <p:pic>
        <p:nvPicPr>
          <p:cNvPr id="5" name="Picture 4">
            <a:extLst>
              <a:ext uri="{FF2B5EF4-FFF2-40B4-BE49-F238E27FC236}">
                <a16:creationId xmlns:a16="http://schemas.microsoft.com/office/drawing/2014/main" id="{B1233224-B0D5-48F4-8071-8CEAF5FC02CB}"/>
              </a:ext>
            </a:extLst>
          </p:cNvPr>
          <p:cNvPicPr>
            <a:picLocks noChangeAspect="1"/>
          </p:cNvPicPr>
          <p:nvPr/>
        </p:nvPicPr>
        <p:blipFill rotWithShape="1">
          <a:blip r:embed="rId3"/>
          <a:srcRect r="15889" b="1"/>
          <a:stretch/>
        </p:blipFill>
        <p:spPr>
          <a:xfrm>
            <a:off x="4955339" y="1336566"/>
            <a:ext cx="6127287" cy="4607567"/>
          </a:xfrm>
          <a:prstGeom prst="rect">
            <a:avLst/>
          </a:prstGeom>
        </p:spPr>
      </p:pic>
      <p:sp>
        <p:nvSpPr>
          <p:cNvPr id="4" name="Slide Number Placeholder 3">
            <a:extLst>
              <a:ext uri="{FF2B5EF4-FFF2-40B4-BE49-F238E27FC236}">
                <a16:creationId xmlns:a16="http://schemas.microsoft.com/office/drawing/2014/main" id="{5F51EEAB-F6F1-FE4F-A415-458828C1C2EF}"/>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2302996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1733-D30A-4A27-9743-808E930566C8}"/>
              </a:ext>
            </a:extLst>
          </p:cNvPr>
          <p:cNvSpPr>
            <a:spLocks noGrp="1"/>
          </p:cNvSpPr>
          <p:nvPr>
            <p:ph type="title"/>
          </p:nvPr>
        </p:nvSpPr>
        <p:spPr>
          <a:xfrm>
            <a:off x="685800" y="1336566"/>
            <a:ext cx="3306744" cy="1293028"/>
          </a:xfrm>
        </p:spPr>
        <p:txBody>
          <a:bodyPr>
            <a:normAutofit/>
          </a:bodyPr>
          <a:lstStyle/>
          <a:p>
            <a:r>
              <a:rPr lang="en-US" sz="3200"/>
              <a:t>LAYOUT: SHORT LIST</a:t>
            </a:r>
          </a:p>
        </p:txBody>
      </p:sp>
      <p:sp>
        <p:nvSpPr>
          <p:cNvPr id="3" name="Content Placeholder 2">
            <a:extLst>
              <a:ext uri="{FF2B5EF4-FFF2-40B4-BE49-F238E27FC236}">
                <a16:creationId xmlns:a16="http://schemas.microsoft.com/office/drawing/2014/main" id="{A2EC7AC4-37DB-4F0C-B96A-CD93869C543B}"/>
              </a:ext>
            </a:extLst>
          </p:cNvPr>
          <p:cNvSpPr>
            <a:spLocks noGrp="1"/>
          </p:cNvSpPr>
          <p:nvPr>
            <p:ph idx="1"/>
          </p:nvPr>
        </p:nvSpPr>
        <p:spPr>
          <a:xfrm>
            <a:off x="685800" y="3197478"/>
            <a:ext cx="3306742" cy="4024125"/>
          </a:xfrm>
        </p:spPr>
        <p:txBody>
          <a:bodyPr>
            <a:normAutofit/>
          </a:bodyPr>
          <a:lstStyle/>
          <a:p>
            <a:r>
              <a:rPr lang="en-US" sz="2800" dirty="0"/>
              <a:t>Organizes places into tabs</a:t>
            </a:r>
          </a:p>
        </p:txBody>
      </p:sp>
      <p:pic>
        <p:nvPicPr>
          <p:cNvPr id="5" name="Picture 4">
            <a:extLst>
              <a:ext uri="{FF2B5EF4-FFF2-40B4-BE49-F238E27FC236}">
                <a16:creationId xmlns:a16="http://schemas.microsoft.com/office/drawing/2014/main" id="{81C6BB9C-2BE7-4642-8E6A-2DA0B60FC762}"/>
              </a:ext>
            </a:extLst>
          </p:cNvPr>
          <p:cNvPicPr>
            <a:picLocks noChangeAspect="1"/>
          </p:cNvPicPr>
          <p:nvPr/>
        </p:nvPicPr>
        <p:blipFill rotWithShape="1">
          <a:blip r:embed="rId2"/>
          <a:srcRect r="16221"/>
          <a:stretch/>
        </p:blipFill>
        <p:spPr>
          <a:xfrm>
            <a:off x="4955339" y="1336566"/>
            <a:ext cx="6127287" cy="4607567"/>
          </a:xfrm>
          <a:prstGeom prst="rect">
            <a:avLst/>
          </a:prstGeom>
        </p:spPr>
      </p:pic>
      <p:sp>
        <p:nvSpPr>
          <p:cNvPr id="4" name="Slide Number Placeholder 3">
            <a:extLst>
              <a:ext uri="{FF2B5EF4-FFF2-40B4-BE49-F238E27FC236}">
                <a16:creationId xmlns:a16="http://schemas.microsoft.com/office/drawing/2014/main" id="{DF60B97F-76CD-0C4B-B628-FE73FFD8D7FE}"/>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3570578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6879B7-E389-4E6E-BEEC-C8A4E1861D7C}"/>
              </a:ext>
            </a:extLst>
          </p:cNvPr>
          <p:cNvSpPr>
            <a:spLocks noGrp="1"/>
          </p:cNvSpPr>
          <p:nvPr>
            <p:ph type="title"/>
          </p:nvPr>
        </p:nvSpPr>
        <p:spPr/>
        <p:txBody>
          <a:bodyPr/>
          <a:lstStyle/>
          <a:p>
            <a:r>
              <a:rPr lang="en-US" dirty="0"/>
              <a:t>Shortlist Example</a:t>
            </a:r>
          </a:p>
        </p:txBody>
      </p:sp>
      <p:pic>
        <p:nvPicPr>
          <p:cNvPr id="8" name="Content Placeholder 7">
            <a:extLst>
              <a:ext uri="{FF2B5EF4-FFF2-40B4-BE49-F238E27FC236}">
                <a16:creationId xmlns:a16="http://schemas.microsoft.com/office/drawing/2014/main" id="{91018D4D-698F-4EF0-AD98-EEE982850985}"/>
              </a:ext>
            </a:extLst>
          </p:cNvPr>
          <p:cNvPicPr>
            <a:picLocks noGrp="1" noChangeAspect="1"/>
          </p:cNvPicPr>
          <p:nvPr>
            <p:ph sz="half" idx="1"/>
          </p:nvPr>
        </p:nvPicPr>
        <p:blipFill>
          <a:blip r:embed="rId2"/>
          <a:stretch>
            <a:fillRect/>
          </a:stretch>
        </p:blipFill>
        <p:spPr>
          <a:xfrm>
            <a:off x="163119" y="2638044"/>
            <a:ext cx="6154486" cy="3101982"/>
          </a:xfrm>
        </p:spPr>
      </p:pic>
      <p:sp>
        <p:nvSpPr>
          <p:cNvPr id="6" name="Content Placeholder 5">
            <a:extLst>
              <a:ext uri="{FF2B5EF4-FFF2-40B4-BE49-F238E27FC236}">
                <a16:creationId xmlns:a16="http://schemas.microsoft.com/office/drawing/2014/main" id="{88F71651-92AC-4829-B7D9-D0561AE34C60}"/>
              </a:ext>
            </a:extLst>
          </p:cNvPr>
          <p:cNvSpPr>
            <a:spLocks noGrp="1"/>
          </p:cNvSpPr>
          <p:nvPr>
            <p:ph sz="half" idx="2"/>
          </p:nvPr>
        </p:nvSpPr>
        <p:spPr>
          <a:xfrm>
            <a:off x="6338315" y="2638044"/>
            <a:ext cx="4797323" cy="3255264"/>
          </a:xfrm>
        </p:spPr>
        <p:txBody>
          <a:bodyPr>
            <a:normAutofit/>
          </a:bodyPr>
          <a:lstStyle/>
          <a:p>
            <a:r>
              <a:rPr lang="en-US" sz="2400" dirty="0"/>
              <a:t>Each great place in America in tabs to left</a:t>
            </a:r>
          </a:p>
          <a:p>
            <a:r>
              <a:rPr lang="en-US" sz="2400" dirty="0"/>
              <a:t>Map with pinpoints of each feature to right</a:t>
            </a:r>
          </a:p>
          <a:p>
            <a:r>
              <a:rPr lang="en-US" sz="2400" dirty="0">
                <a:hlinkClick r:id="rId3"/>
              </a:rPr>
              <a:t>View</a:t>
            </a:r>
            <a:r>
              <a:rPr lang="en-US" sz="2400" dirty="0"/>
              <a:t> story map</a:t>
            </a:r>
          </a:p>
        </p:txBody>
      </p:sp>
      <p:sp>
        <p:nvSpPr>
          <p:cNvPr id="2" name="Slide Number Placeholder 1">
            <a:extLst>
              <a:ext uri="{FF2B5EF4-FFF2-40B4-BE49-F238E27FC236}">
                <a16:creationId xmlns:a16="http://schemas.microsoft.com/office/drawing/2014/main" id="{3FDB3439-B8FD-0C4D-A14F-2979D12505FB}"/>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222079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F1F0-4D9B-499C-A337-BE33DABA7228}"/>
              </a:ext>
            </a:extLst>
          </p:cNvPr>
          <p:cNvSpPr>
            <a:spLocks noGrp="1"/>
          </p:cNvSpPr>
          <p:nvPr>
            <p:ph type="title"/>
          </p:nvPr>
        </p:nvSpPr>
        <p:spPr>
          <a:xfrm>
            <a:off x="685799" y="764373"/>
            <a:ext cx="3610627" cy="1227265"/>
          </a:xfrm>
        </p:spPr>
        <p:txBody>
          <a:bodyPr>
            <a:normAutofit fontScale="90000"/>
          </a:bodyPr>
          <a:lstStyle/>
          <a:p>
            <a:r>
              <a:rPr lang="en-US" sz="3200" dirty="0"/>
              <a:t>LAYOUT: SWIPE/spyglass</a:t>
            </a:r>
          </a:p>
        </p:txBody>
      </p:sp>
      <p:sp>
        <p:nvSpPr>
          <p:cNvPr id="3" name="Content Placeholder 2">
            <a:extLst>
              <a:ext uri="{FF2B5EF4-FFF2-40B4-BE49-F238E27FC236}">
                <a16:creationId xmlns:a16="http://schemas.microsoft.com/office/drawing/2014/main" id="{48703837-49D9-414D-945A-05C1DC16D530}"/>
              </a:ext>
            </a:extLst>
          </p:cNvPr>
          <p:cNvSpPr>
            <a:spLocks noGrp="1"/>
          </p:cNvSpPr>
          <p:nvPr>
            <p:ph idx="1"/>
          </p:nvPr>
        </p:nvSpPr>
        <p:spPr>
          <a:xfrm>
            <a:off x="685801" y="2194560"/>
            <a:ext cx="3306742" cy="4024125"/>
          </a:xfrm>
        </p:spPr>
        <p:txBody>
          <a:bodyPr>
            <a:normAutofit/>
          </a:bodyPr>
          <a:lstStyle/>
          <a:p>
            <a:r>
              <a:rPr lang="en-US" sz="2800" dirty="0"/>
              <a:t>Useful for comparing two maps using a slider</a:t>
            </a:r>
          </a:p>
        </p:txBody>
      </p:sp>
      <p:pic>
        <p:nvPicPr>
          <p:cNvPr id="5" name="Picture 4">
            <a:extLst>
              <a:ext uri="{FF2B5EF4-FFF2-40B4-BE49-F238E27FC236}">
                <a16:creationId xmlns:a16="http://schemas.microsoft.com/office/drawing/2014/main" id="{992E3C1A-6540-4EFB-A531-8034ECE230DE}"/>
              </a:ext>
            </a:extLst>
          </p:cNvPr>
          <p:cNvPicPr>
            <a:picLocks noChangeAspect="1"/>
          </p:cNvPicPr>
          <p:nvPr/>
        </p:nvPicPr>
        <p:blipFill rotWithShape="1">
          <a:blip r:embed="rId2"/>
          <a:srcRect l="6283" r="10602" b="-1"/>
          <a:stretch/>
        </p:blipFill>
        <p:spPr>
          <a:xfrm>
            <a:off x="4955339" y="1336566"/>
            <a:ext cx="6127287" cy="4607567"/>
          </a:xfrm>
          <a:prstGeom prst="rect">
            <a:avLst/>
          </a:prstGeom>
        </p:spPr>
      </p:pic>
      <p:sp>
        <p:nvSpPr>
          <p:cNvPr id="4" name="Slide Number Placeholder 3">
            <a:extLst>
              <a:ext uri="{FF2B5EF4-FFF2-40B4-BE49-F238E27FC236}">
                <a16:creationId xmlns:a16="http://schemas.microsoft.com/office/drawing/2014/main" id="{B65BA2B5-B975-9D45-B5E4-D286ABA92EDF}"/>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3728890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57219-A016-4AB3-8374-C667C3261D4C}"/>
              </a:ext>
            </a:extLst>
          </p:cNvPr>
          <p:cNvSpPr>
            <a:spLocks noGrp="1"/>
          </p:cNvSpPr>
          <p:nvPr>
            <p:ph type="title"/>
          </p:nvPr>
        </p:nvSpPr>
        <p:spPr/>
        <p:txBody>
          <a:bodyPr/>
          <a:lstStyle/>
          <a:p>
            <a:r>
              <a:rPr lang="en-US" dirty="0"/>
              <a:t>Swipe Example</a:t>
            </a:r>
          </a:p>
        </p:txBody>
      </p:sp>
      <p:sp>
        <p:nvSpPr>
          <p:cNvPr id="3" name="Content Placeholder 2">
            <a:extLst>
              <a:ext uri="{FF2B5EF4-FFF2-40B4-BE49-F238E27FC236}">
                <a16:creationId xmlns:a16="http://schemas.microsoft.com/office/drawing/2014/main" id="{B3EA7455-CEEA-4228-81FA-8043C5CBD8D9}"/>
              </a:ext>
            </a:extLst>
          </p:cNvPr>
          <p:cNvSpPr>
            <a:spLocks noGrp="1"/>
          </p:cNvSpPr>
          <p:nvPr>
            <p:ph sz="half" idx="1"/>
          </p:nvPr>
        </p:nvSpPr>
        <p:spPr>
          <a:xfrm>
            <a:off x="538620" y="2638044"/>
            <a:ext cx="5315064" cy="2969859"/>
          </a:xfrm>
        </p:spPr>
        <p:txBody>
          <a:bodyPr>
            <a:normAutofit/>
          </a:bodyPr>
          <a:lstStyle/>
          <a:p>
            <a:r>
              <a:rPr lang="en-US" sz="2400" dirty="0"/>
              <a:t>This story map uses a spyglass to show before and after aerial imagery of Kentucky</a:t>
            </a:r>
          </a:p>
          <a:p>
            <a:r>
              <a:rPr lang="en-US" sz="2400" dirty="0"/>
              <a:t>Click </a:t>
            </a:r>
            <a:r>
              <a:rPr lang="en-US" sz="2400" dirty="0">
                <a:hlinkClick r:id="rId2"/>
              </a:rPr>
              <a:t>here</a:t>
            </a:r>
            <a:r>
              <a:rPr lang="en-US" sz="2400" dirty="0"/>
              <a:t> to further explore this story map</a:t>
            </a:r>
          </a:p>
        </p:txBody>
      </p:sp>
      <p:pic>
        <p:nvPicPr>
          <p:cNvPr id="6" name="Content Placeholder 5">
            <a:extLst>
              <a:ext uri="{FF2B5EF4-FFF2-40B4-BE49-F238E27FC236}">
                <a16:creationId xmlns:a16="http://schemas.microsoft.com/office/drawing/2014/main" id="{87AF83EB-66C6-4DA2-B175-943024D1E169}"/>
              </a:ext>
            </a:extLst>
          </p:cNvPr>
          <p:cNvPicPr>
            <a:picLocks noGrp="1" noChangeAspect="1"/>
          </p:cNvPicPr>
          <p:nvPr>
            <p:ph sz="half" idx="2"/>
          </p:nvPr>
        </p:nvPicPr>
        <p:blipFill>
          <a:blip r:embed="rId3"/>
          <a:stretch>
            <a:fillRect/>
          </a:stretch>
        </p:blipFill>
        <p:spPr>
          <a:xfrm>
            <a:off x="6096000" y="2505921"/>
            <a:ext cx="5702507" cy="3101982"/>
          </a:xfrm>
        </p:spPr>
      </p:pic>
      <p:sp>
        <p:nvSpPr>
          <p:cNvPr id="4" name="Slide Number Placeholder 3">
            <a:extLst>
              <a:ext uri="{FF2B5EF4-FFF2-40B4-BE49-F238E27FC236}">
                <a16:creationId xmlns:a16="http://schemas.microsoft.com/office/drawing/2014/main" id="{059EB754-6D5F-6F4C-9A2E-313CCC5D2D45}"/>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681847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315C-BE1F-4942-B2DE-3A06E78BB2E1}"/>
              </a:ext>
            </a:extLst>
          </p:cNvPr>
          <p:cNvSpPr>
            <a:spLocks noGrp="1"/>
          </p:cNvSpPr>
          <p:nvPr>
            <p:ph type="title"/>
          </p:nvPr>
        </p:nvSpPr>
        <p:spPr>
          <a:xfrm>
            <a:off x="685800" y="764373"/>
            <a:ext cx="3306744" cy="1293028"/>
          </a:xfrm>
        </p:spPr>
        <p:txBody>
          <a:bodyPr>
            <a:normAutofit/>
          </a:bodyPr>
          <a:lstStyle/>
          <a:p>
            <a:r>
              <a:rPr lang="en-US" sz="3200" dirty="0"/>
              <a:t>LAYOUT: BASIC</a:t>
            </a:r>
          </a:p>
        </p:txBody>
      </p:sp>
      <p:sp>
        <p:nvSpPr>
          <p:cNvPr id="3" name="Content Placeholder 2">
            <a:extLst>
              <a:ext uri="{FF2B5EF4-FFF2-40B4-BE49-F238E27FC236}">
                <a16:creationId xmlns:a16="http://schemas.microsoft.com/office/drawing/2014/main" id="{FB67B358-EC80-4514-9E43-FEB2CC2DADDE}"/>
              </a:ext>
            </a:extLst>
          </p:cNvPr>
          <p:cNvSpPr>
            <a:spLocks noGrp="1"/>
          </p:cNvSpPr>
          <p:nvPr>
            <p:ph idx="1"/>
          </p:nvPr>
        </p:nvSpPr>
        <p:spPr>
          <a:xfrm>
            <a:off x="685801" y="2194560"/>
            <a:ext cx="3306742" cy="4024125"/>
          </a:xfrm>
        </p:spPr>
        <p:txBody>
          <a:bodyPr>
            <a:normAutofit/>
          </a:bodyPr>
          <a:lstStyle/>
          <a:p>
            <a:r>
              <a:rPr lang="en-US" sz="2800" dirty="0"/>
              <a:t>Minimalistic</a:t>
            </a:r>
          </a:p>
          <a:p>
            <a:r>
              <a:rPr lang="en-US" sz="2800" dirty="0"/>
              <a:t>Best for one map</a:t>
            </a:r>
          </a:p>
        </p:txBody>
      </p:sp>
      <p:pic>
        <p:nvPicPr>
          <p:cNvPr id="5" name="Picture 4">
            <a:extLst>
              <a:ext uri="{FF2B5EF4-FFF2-40B4-BE49-F238E27FC236}">
                <a16:creationId xmlns:a16="http://schemas.microsoft.com/office/drawing/2014/main" id="{14C3F105-6FC6-4FD0-9127-078CF368D6FF}"/>
              </a:ext>
            </a:extLst>
          </p:cNvPr>
          <p:cNvPicPr>
            <a:picLocks noChangeAspect="1"/>
          </p:cNvPicPr>
          <p:nvPr/>
        </p:nvPicPr>
        <p:blipFill rotWithShape="1">
          <a:blip r:embed="rId2"/>
          <a:srcRect r="16884" b="-1"/>
          <a:stretch/>
        </p:blipFill>
        <p:spPr>
          <a:xfrm>
            <a:off x="4955339" y="1336566"/>
            <a:ext cx="6127287" cy="4607567"/>
          </a:xfrm>
          <a:prstGeom prst="rect">
            <a:avLst/>
          </a:prstGeom>
        </p:spPr>
      </p:pic>
      <p:sp>
        <p:nvSpPr>
          <p:cNvPr id="4" name="Slide Number Placeholder 3">
            <a:extLst>
              <a:ext uri="{FF2B5EF4-FFF2-40B4-BE49-F238E27FC236}">
                <a16:creationId xmlns:a16="http://schemas.microsoft.com/office/drawing/2014/main" id="{49840335-8AB8-6647-9EE7-EC955A19BEE8}"/>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849037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0355-9778-4817-A822-7D5DD44A66D0}"/>
              </a:ext>
            </a:extLst>
          </p:cNvPr>
          <p:cNvSpPr>
            <a:spLocks noGrp="1"/>
          </p:cNvSpPr>
          <p:nvPr>
            <p:ph type="title"/>
          </p:nvPr>
        </p:nvSpPr>
        <p:spPr>
          <a:xfrm>
            <a:off x="804672" y="964692"/>
            <a:ext cx="3066937" cy="1188720"/>
          </a:xfrm>
        </p:spPr>
        <p:txBody>
          <a:bodyPr vert="horz" lIns="182880" tIns="182880" rIns="182880" bIns="182880" rtlCol="0" anchor="ctr">
            <a:normAutofit/>
          </a:bodyPr>
          <a:lstStyle/>
          <a:p>
            <a:r>
              <a:rPr lang="en-US" dirty="0"/>
              <a:t>Basic Example</a:t>
            </a:r>
          </a:p>
        </p:txBody>
      </p:sp>
      <p:sp>
        <p:nvSpPr>
          <p:cNvPr id="3" name="Content Placeholder 2">
            <a:extLst>
              <a:ext uri="{FF2B5EF4-FFF2-40B4-BE49-F238E27FC236}">
                <a16:creationId xmlns:a16="http://schemas.microsoft.com/office/drawing/2014/main" id="{E1E1048D-6FE1-43C2-B353-16E27DE7F45F}"/>
              </a:ext>
            </a:extLst>
          </p:cNvPr>
          <p:cNvSpPr>
            <a:spLocks noGrp="1"/>
          </p:cNvSpPr>
          <p:nvPr>
            <p:ph sz="half" idx="1"/>
          </p:nvPr>
        </p:nvSpPr>
        <p:spPr>
          <a:xfrm>
            <a:off x="413615" y="2433461"/>
            <a:ext cx="3989405" cy="3467789"/>
          </a:xfrm>
        </p:spPr>
        <p:txBody>
          <a:bodyPr vert="horz" lIns="91440" tIns="45720" rIns="91440" bIns="45720" rtlCol="0">
            <a:normAutofit/>
          </a:bodyPr>
          <a:lstStyle/>
          <a:p>
            <a:r>
              <a:rPr lang="en-US" sz="2400" dirty="0"/>
              <a:t>Description of maple syrup festivals at the top</a:t>
            </a:r>
          </a:p>
          <a:p>
            <a:r>
              <a:rPr lang="en-US" sz="2400" dirty="0"/>
              <a:t>Map at bottom</a:t>
            </a:r>
          </a:p>
          <a:p>
            <a:r>
              <a:rPr lang="en-US" sz="2400" dirty="0"/>
              <a:t>Symbols can be selected to show more information about a point</a:t>
            </a:r>
          </a:p>
          <a:p>
            <a:r>
              <a:rPr lang="en-US" sz="2400" dirty="0"/>
              <a:t>View this story map </a:t>
            </a:r>
            <a:r>
              <a:rPr lang="en-US" sz="2400" dirty="0">
                <a:hlinkClick r:id="rId2"/>
              </a:rPr>
              <a:t>here</a:t>
            </a:r>
            <a:endParaRPr lang="en-US" sz="2400" dirty="0"/>
          </a:p>
          <a:p>
            <a:endParaRPr lang="en-US" dirty="0"/>
          </a:p>
        </p:txBody>
      </p:sp>
      <p:sp>
        <p:nvSpPr>
          <p:cNvPr id="11" name="Rectangle 1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4526ED0-B1D8-4DA4-84CC-F6F1C1F4DAAC}"/>
              </a:ext>
            </a:extLst>
          </p:cNvPr>
          <p:cNvPicPr>
            <a:picLocks noGrp="1" noChangeAspect="1"/>
          </p:cNvPicPr>
          <p:nvPr>
            <p:ph sz="half" idx="2"/>
          </p:nvPr>
        </p:nvPicPr>
        <p:blipFill>
          <a:blip r:embed="rId3"/>
          <a:stretch>
            <a:fillRect/>
          </a:stretch>
        </p:blipFill>
        <p:spPr>
          <a:xfrm>
            <a:off x="4797557" y="1902542"/>
            <a:ext cx="6252873" cy="3048275"/>
          </a:xfrm>
          <a:prstGeom prst="rect">
            <a:avLst/>
          </a:prstGeom>
        </p:spPr>
      </p:pic>
      <p:sp>
        <p:nvSpPr>
          <p:cNvPr id="4" name="Slide Number Placeholder 3">
            <a:extLst>
              <a:ext uri="{FF2B5EF4-FFF2-40B4-BE49-F238E27FC236}">
                <a16:creationId xmlns:a16="http://schemas.microsoft.com/office/drawing/2014/main" id="{793ED952-C91D-3545-9C5E-632589E19250}"/>
              </a:ext>
            </a:extLst>
          </p:cNvPr>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1147901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4CCC7-604D-44F7-8A1A-A314B908615E}"/>
              </a:ext>
            </a:extLst>
          </p:cNvPr>
          <p:cNvSpPr>
            <a:spLocks noGrp="1"/>
          </p:cNvSpPr>
          <p:nvPr>
            <p:ph type="title"/>
          </p:nvPr>
        </p:nvSpPr>
        <p:spPr>
          <a:xfrm>
            <a:off x="2231136" y="553874"/>
            <a:ext cx="7729728" cy="1188720"/>
          </a:xfrm>
        </p:spPr>
        <p:txBody>
          <a:bodyPr/>
          <a:lstStyle/>
          <a:p>
            <a:r>
              <a:rPr lang="en-US" dirty="0"/>
              <a:t>Resources for creating your own Story map</a:t>
            </a:r>
          </a:p>
        </p:txBody>
      </p:sp>
      <p:sp>
        <p:nvSpPr>
          <p:cNvPr id="3" name="Content Placeholder 2">
            <a:extLst>
              <a:ext uri="{FF2B5EF4-FFF2-40B4-BE49-F238E27FC236}">
                <a16:creationId xmlns:a16="http://schemas.microsoft.com/office/drawing/2014/main" id="{44AC859A-756A-44AD-B21D-D2A8568FD40E}"/>
              </a:ext>
            </a:extLst>
          </p:cNvPr>
          <p:cNvSpPr>
            <a:spLocks noGrp="1"/>
          </p:cNvSpPr>
          <p:nvPr>
            <p:ph idx="1"/>
          </p:nvPr>
        </p:nvSpPr>
        <p:spPr>
          <a:xfrm>
            <a:off x="989556" y="2305878"/>
            <a:ext cx="11010378" cy="4282812"/>
          </a:xfrm>
        </p:spPr>
        <p:txBody>
          <a:bodyPr>
            <a:normAutofit fontScale="92500" lnSpcReduction="10000"/>
          </a:bodyPr>
          <a:lstStyle/>
          <a:p>
            <a:pPr lvl="1"/>
            <a:r>
              <a:rPr lang="en-US" sz="2400" dirty="0">
                <a:hlinkClick r:id="rId2"/>
              </a:rPr>
              <a:t>https://storymaps-classic.arcgis.com/en/how-to/</a:t>
            </a:r>
            <a:endParaRPr lang="en-US" sz="2400" dirty="0"/>
          </a:p>
          <a:p>
            <a:pPr lvl="2"/>
            <a:r>
              <a:rPr lang="en-US" sz="2400" dirty="0"/>
              <a:t>A basic overview of the process of making a story map</a:t>
            </a:r>
          </a:p>
          <a:p>
            <a:pPr lvl="1"/>
            <a:r>
              <a:rPr lang="en-US" sz="2400" dirty="0">
                <a:hlinkClick r:id="rId3"/>
              </a:rPr>
              <a:t>http://www.nancylangston.net/creating-story-maps.html</a:t>
            </a:r>
            <a:endParaRPr lang="en-US" sz="2400" dirty="0"/>
          </a:p>
          <a:p>
            <a:pPr lvl="2"/>
            <a:r>
              <a:rPr lang="en-US" sz="2400" dirty="0"/>
              <a:t>Step by step process and links of adding images and sections to a story map as well as creating a map for your story map</a:t>
            </a:r>
          </a:p>
          <a:p>
            <a:pPr lvl="1"/>
            <a:r>
              <a:rPr lang="en-US" sz="2400" dirty="0">
                <a:hlinkClick r:id="rId4"/>
              </a:rPr>
              <a:t>https://learn.arcgis.com/en/projects/get-started-with-story-maps/</a:t>
            </a:r>
            <a:endParaRPr lang="en-US" sz="2400" dirty="0"/>
          </a:p>
          <a:p>
            <a:pPr lvl="2"/>
            <a:r>
              <a:rPr lang="en-US" sz="2400" dirty="0"/>
              <a:t>Provides specific examples and steps for creating a story map tour, cascade, and map journal</a:t>
            </a:r>
          </a:p>
          <a:p>
            <a:pPr lvl="1"/>
            <a:r>
              <a:rPr lang="en-US" sz="2400" dirty="0">
                <a:hlinkClick r:id="rId5"/>
              </a:rPr>
              <a:t>https://storymaps-classic.arcgis.com/en/resources/</a:t>
            </a:r>
            <a:r>
              <a:rPr lang="en-US" sz="2400" dirty="0"/>
              <a:t> </a:t>
            </a:r>
          </a:p>
          <a:p>
            <a:pPr lvl="2"/>
            <a:r>
              <a:rPr lang="en-US" sz="2400" dirty="0"/>
              <a:t>Storytelling with maps – the fundamentals</a:t>
            </a:r>
          </a:p>
          <a:p>
            <a:pPr lvl="1"/>
            <a:endParaRPr lang="en-US" dirty="0"/>
          </a:p>
          <a:p>
            <a:pPr marL="228600" lvl="1" indent="0">
              <a:buNone/>
            </a:pPr>
            <a:endParaRPr lang="en-US" dirty="0"/>
          </a:p>
        </p:txBody>
      </p:sp>
      <p:sp>
        <p:nvSpPr>
          <p:cNvPr id="4" name="Slide Number Placeholder 3">
            <a:extLst>
              <a:ext uri="{FF2B5EF4-FFF2-40B4-BE49-F238E27FC236}">
                <a16:creationId xmlns:a16="http://schemas.microsoft.com/office/drawing/2014/main" id="{6FD27654-E88B-2247-B56A-81EB7DD7288F}"/>
              </a:ext>
            </a:extLst>
          </p:cNvPr>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2785514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308A-814D-4CF4-BC40-924FF8998C7B}"/>
              </a:ext>
            </a:extLst>
          </p:cNvPr>
          <p:cNvSpPr>
            <a:spLocks noGrp="1"/>
          </p:cNvSpPr>
          <p:nvPr>
            <p:ph type="title"/>
          </p:nvPr>
        </p:nvSpPr>
        <p:spPr>
          <a:xfrm>
            <a:off x="640079" y="640079"/>
            <a:ext cx="3402531" cy="5272242"/>
          </a:xfrm>
        </p:spPr>
        <p:txBody>
          <a:bodyPr>
            <a:normAutofit/>
          </a:bodyPr>
          <a:lstStyle/>
          <a:p>
            <a:r>
              <a:rPr lang="en-US"/>
              <a:t>Where to find Story maps</a:t>
            </a:r>
            <a:endParaRPr lang="en-US" dirty="0"/>
          </a:p>
        </p:txBody>
      </p:sp>
      <p:sp>
        <p:nvSpPr>
          <p:cNvPr id="3" name="Content Placeholder 2">
            <a:extLst>
              <a:ext uri="{FF2B5EF4-FFF2-40B4-BE49-F238E27FC236}">
                <a16:creationId xmlns:a16="http://schemas.microsoft.com/office/drawing/2014/main" id="{603F4157-F013-4C07-9C27-1B65247C419A}"/>
              </a:ext>
            </a:extLst>
          </p:cNvPr>
          <p:cNvSpPr>
            <a:spLocks noGrp="1"/>
          </p:cNvSpPr>
          <p:nvPr>
            <p:ph idx="1"/>
          </p:nvPr>
        </p:nvSpPr>
        <p:spPr>
          <a:xfrm>
            <a:off x="4672102" y="640079"/>
            <a:ext cx="7316697" cy="1956381"/>
          </a:xfrm>
        </p:spPr>
        <p:txBody>
          <a:bodyPr>
            <a:normAutofit fontScale="92500"/>
          </a:bodyPr>
          <a:lstStyle/>
          <a:p>
            <a:r>
              <a:rPr lang="en-US" sz="3000" dirty="0"/>
              <a:t>For classic story maps click </a:t>
            </a:r>
            <a:r>
              <a:rPr lang="en-US" sz="3000" dirty="0">
                <a:hlinkClick r:id="rId2"/>
              </a:rPr>
              <a:t>here</a:t>
            </a:r>
            <a:endParaRPr lang="en-US" sz="3000" dirty="0"/>
          </a:p>
          <a:p>
            <a:r>
              <a:rPr lang="en-US" sz="3000" dirty="0"/>
              <a:t>For the new story maps click </a:t>
            </a:r>
            <a:r>
              <a:rPr lang="en-US" sz="3000" dirty="0">
                <a:hlinkClick r:id="rId3"/>
              </a:rPr>
              <a:t>here</a:t>
            </a:r>
            <a:endParaRPr lang="en-US" sz="3000" dirty="0"/>
          </a:p>
          <a:p>
            <a:r>
              <a:rPr lang="en-US" sz="3000" dirty="0"/>
              <a:t>This PowerPoint will refer to classic story maps</a:t>
            </a:r>
          </a:p>
          <a:p>
            <a:endParaRPr lang="en-US" dirty="0"/>
          </a:p>
          <a:p>
            <a:pPr marL="0" indent="0">
              <a:buNone/>
            </a:pPr>
            <a:endParaRPr lang="en-US" dirty="0"/>
          </a:p>
        </p:txBody>
      </p:sp>
      <p:pic>
        <p:nvPicPr>
          <p:cNvPr id="5" name="Picture 4">
            <a:extLst>
              <a:ext uri="{FF2B5EF4-FFF2-40B4-BE49-F238E27FC236}">
                <a16:creationId xmlns:a16="http://schemas.microsoft.com/office/drawing/2014/main" id="{CA3056EF-93D3-4386-9CE9-B87B5CCA7B9C}"/>
              </a:ext>
            </a:extLst>
          </p:cNvPr>
          <p:cNvPicPr>
            <a:picLocks noChangeAspect="1"/>
          </p:cNvPicPr>
          <p:nvPr/>
        </p:nvPicPr>
        <p:blipFill>
          <a:blip r:embed="rId4"/>
          <a:stretch>
            <a:fillRect/>
          </a:stretch>
        </p:blipFill>
        <p:spPr>
          <a:xfrm>
            <a:off x="4672103" y="2596461"/>
            <a:ext cx="6883071" cy="3286666"/>
          </a:xfrm>
          <a:prstGeom prst="rect">
            <a:avLst/>
          </a:prstGeom>
          <a:ln w="31750" cap="sq">
            <a:solidFill>
              <a:srgbClr val="FFFFFF"/>
            </a:solidFill>
            <a:miter lim="800000"/>
          </a:ln>
        </p:spPr>
      </p:pic>
      <p:sp>
        <p:nvSpPr>
          <p:cNvPr id="4" name="Slide Number Placeholder 3">
            <a:extLst>
              <a:ext uri="{FF2B5EF4-FFF2-40B4-BE49-F238E27FC236}">
                <a16:creationId xmlns:a16="http://schemas.microsoft.com/office/drawing/2014/main" id="{CFF05449-057A-3849-96F6-359573F7199C}"/>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3558947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7E8BBF-76DE-4AAD-82E5-B24C74BBC7D5}"/>
              </a:ext>
            </a:extLst>
          </p:cNvPr>
          <p:cNvPicPr>
            <a:picLocks noGrp="1" noChangeAspect="1"/>
          </p:cNvPicPr>
          <p:nvPr>
            <p:ph idx="1"/>
          </p:nvPr>
        </p:nvPicPr>
        <p:blipFill rotWithShape="1">
          <a:blip r:embed="rId3"/>
          <a:srcRect t="2980" b="454"/>
          <a:stretch/>
        </p:blipFill>
        <p:spPr>
          <a:xfrm>
            <a:off x="0" y="5183743"/>
            <a:ext cx="2545150" cy="1431647"/>
          </a:xfrm>
          <a:prstGeom prst="rect">
            <a:avLst/>
          </a:prstGeom>
        </p:spPr>
      </p:pic>
      <p:sp>
        <p:nvSpPr>
          <p:cNvPr id="2" name="Slide Number Placeholder 1">
            <a:extLst>
              <a:ext uri="{FF2B5EF4-FFF2-40B4-BE49-F238E27FC236}">
                <a16:creationId xmlns:a16="http://schemas.microsoft.com/office/drawing/2014/main" id="{03AF6F14-4E37-4D42-A460-185C39368BD0}"/>
              </a:ext>
            </a:extLst>
          </p:cNvPr>
          <p:cNvSpPr>
            <a:spLocks noGrp="1"/>
          </p:cNvSpPr>
          <p:nvPr>
            <p:ph type="sldNum" sz="quarter" idx="12"/>
          </p:nvPr>
        </p:nvSpPr>
        <p:spPr/>
        <p:txBody>
          <a:bodyPr/>
          <a:lstStyle/>
          <a:p>
            <a:fld id="{6D22F896-40B5-4ADD-8801-0D06FADFA095}" type="slidenum">
              <a:rPr lang="en-US" smtClean="0"/>
              <a:t>30</a:t>
            </a:fld>
            <a:endParaRPr lang="en-US" dirty="0"/>
          </a:p>
        </p:txBody>
      </p:sp>
      <p:pic>
        <p:nvPicPr>
          <p:cNvPr id="3" name="Picture 2">
            <a:extLst>
              <a:ext uri="{FF2B5EF4-FFF2-40B4-BE49-F238E27FC236}">
                <a16:creationId xmlns:a16="http://schemas.microsoft.com/office/drawing/2014/main" id="{21F01375-B6DB-4BEE-BBBC-4CA32E2BA9C9}"/>
              </a:ext>
            </a:extLst>
          </p:cNvPr>
          <p:cNvPicPr>
            <a:picLocks noChangeAspect="1"/>
          </p:cNvPicPr>
          <p:nvPr/>
        </p:nvPicPr>
        <p:blipFill>
          <a:blip r:embed="rId4"/>
          <a:stretch>
            <a:fillRect/>
          </a:stretch>
        </p:blipFill>
        <p:spPr>
          <a:xfrm>
            <a:off x="2457450" y="470536"/>
            <a:ext cx="7094435" cy="4812028"/>
          </a:xfrm>
          <a:prstGeom prst="rect">
            <a:avLst/>
          </a:prstGeom>
        </p:spPr>
      </p:pic>
      <p:sp>
        <p:nvSpPr>
          <p:cNvPr id="4" name="TextBox 3">
            <a:extLst>
              <a:ext uri="{FF2B5EF4-FFF2-40B4-BE49-F238E27FC236}">
                <a16:creationId xmlns:a16="http://schemas.microsoft.com/office/drawing/2014/main" id="{BF62C471-880A-4C62-985E-96A7B4663409}"/>
              </a:ext>
            </a:extLst>
          </p:cNvPr>
          <p:cNvSpPr txBox="1"/>
          <p:nvPr/>
        </p:nvSpPr>
        <p:spPr>
          <a:xfrm>
            <a:off x="2545150" y="5282564"/>
            <a:ext cx="6762750" cy="369332"/>
          </a:xfrm>
          <a:prstGeom prst="rect">
            <a:avLst/>
          </a:prstGeom>
          <a:noFill/>
        </p:spPr>
        <p:txBody>
          <a:bodyPr wrap="square" rtlCol="0">
            <a:spAutoFit/>
          </a:bodyPr>
          <a:lstStyle/>
          <a:p>
            <a:pPr algn="ctr"/>
            <a:r>
              <a:rPr lang="en-US" dirty="0"/>
              <a:t>Visit our </a:t>
            </a:r>
            <a:r>
              <a:rPr lang="en-US" dirty="0">
                <a:hlinkClick r:id="rId5"/>
              </a:rPr>
              <a:t>website</a:t>
            </a:r>
            <a:r>
              <a:rPr lang="en-US" dirty="0"/>
              <a:t> for more geography and GIS teacher resources.</a:t>
            </a:r>
          </a:p>
        </p:txBody>
      </p:sp>
    </p:spTree>
    <p:extLst>
      <p:ext uri="{BB962C8B-B14F-4D97-AF65-F5344CB8AC3E}">
        <p14:creationId xmlns:p14="http://schemas.microsoft.com/office/powerpoint/2010/main" val="647234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2C79-F95E-8349-93BF-45F57B17F299}"/>
              </a:ext>
            </a:extLst>
          </p:cNvPr>
          <p:cNvSpPr>
            <a:spLocks noGrp="1"/>
          </p:cNvSpPr>
          <p:nvPr>
            <p:ph type="title"/>
          </p:nvPr>
        </p:nvSpPr>
        <p:spPr>
          <a:xfrm>
            <a:off x="2231136" y="481283"/>
            <a:ext cx="7729728" cy="1188720"/>
          </a:xfrm>
        </p:spPr>
        <p:txBody>
          <a:bodyPr/>
          <a:lstStyle/>
          <a:p>
            <a:r>
              <a:rPr lang="en-US" dirty="0"/>
              <a:t>ArcGIS Online Competition for US HS+MS Students</a:t>
            </a:r>
          </a:p>
        </p:txBody>
      </p:sp>
      <p:sp>
        <p:nvSpPr>
          <p:cNvPr id="3" name="Content Placeholder 2">
            <a:extLst>
              <a:ext uri="{FF2B5EF4-FFF2-40B4-BE49-F238E27FC236}">
                <a16:creationId xmlns:a16="http://schemas.microsoft.com/office/drawing/2014/main" id="{D695B728-04F8-1C41-9D83-594708B7E4DD}"/>
              </a:ext>
            </a:extLst>
          </p:cNvPr>
          <p:cNvSpPr>
            <a:spLocks noGrp="1"/>
          </p:cNvSpPr>
          <p:nvPr>
            <p:ph idx="1"/>
          </p:nvPr>
        </p:nvSpPr>
        <p:spPr>
          <a:xfrm>
            <a:off x="1583436" y="5327142"/>
            <a:ext cx="7729728" cy="1530858"/>
          </a:xfrm>
        </p:spPr>
        <p:txBody>
          <a:bodyPr/>
          <a:lstStyle/>
          <a:p>
            <a:r>
              <a:rPr lang="en-US" dirty="0"/>
              <a:t>Esri Competition – Spring 2021</a:t>
            </a:r>
          </a:p>
          <a:p>
            <a:r>
              <a:rPr lang="en-US" dirty="0"/>
              <a:t>National competition explained in a story map: </a:t>
            </a:r>
            <a:r>
              <a:rPr lang="en-US" dirty="0">
                <a:hlinkClick r:id="rId2"/>
              </a:rPr>
              <a:t>click here</a:t>
            </a:r>
            <a:endParaRPr lang="en-US" dirty="0"/>
          </a:p>
          <a:p>
            <a:r>
              <a:rPr lang="en-US" dirty="0"/>
              <a:t>For more information about the Kentucky competition contact the Kentucky Geographic Alliance (KGA): </a:t>
            </a:r>
            <a:r>
              <a:rPr lang="en-US" dirty="0" err="1"/>
              <a:t>kga@wku.edu</a:t>
            </a:r>
            <a:endParaRPr lang="en-US" dirty="0"/>
          </a:p>
        </p:txBody>
      </p:sp>
      <p:sp>
        <p:nvSpPr>
          <p:cNvPr id="4" name="Slide Number Placeholder 3">
            <a:extLst>
              <a:ext uri="{FF2B5EF4-FFF2-40B4-BE49-F238E27FC236}">
                <a16:creationId xmlns:a16="http://schemas.microsoft.com/office/drawing/2014/main" id="{F60AB51A-DDCF-7345-9077-0B461E1795C8}"/>
              </a:ext>
            </a:extLst>
          </p:cNvPr>
          <p:cNvSpPr>
            <a:spLocks noGrp="1"/>
          </p:cNvSpPr>
          <p:nvPr>
            <p:ph type="sldNum" sz="quarter" idx="12"/>
          </p:nvPr>
        </p:nvSpPr>
        <p:spPr/>
        <p:txBody>
          <a:bodyPr/>
          <a:lstStyle/>
          <a:p>
            <a:fld id="{6D22F896-40B5-4ADD-8801-0D06FADFA095}" type="slidenum">
              <a:rPr lang="en-US" smtClean="0"/>
              <a:t>31</a:t>
            </a:fld>
            <a:endParaRPr lang="en-US" dirty="0"/>
          </a:p>
        </p:txBody>
      </p:sp>
      <p:pic>
        <p:nvPicPr>
          <p:cNvPr id="6" name="Picture 5">
            <a:extLst>
              <a:ext uri="{FF2B5EF4-FFF2-40B4-BE49-F238E27FC236}">
                <a16:creationId xmlns:a16="http://schemas.microsoft.com/office/drawing/2014/main" id="{ABCB917E-6980-3A40-9A58-2050FC656088}"/>
              </a:ext>
            </a:extLst>
          </p:cNvPr>
          <p:cNvPicPr>
            <a:picLocks noChangeAspect="1"/>
          </p:cNvPicPr>
          <p:nvPr/>
        </p:nvPicPr>
        <p:blipFill>
          <a:blip r:embed="rId3"/>
          <a:stretch>
            <a:fillRect/>
          </a:stretch>
        </p:blipFill>
        <p:spPr>
          <a:xfrm>
            <a:off x="647700" y="1972600"/>
            <a:ext cx="11201400" cy="3195384"/>
          </a:xfrm>
          <a:prstGeom prst="rect">
            <a:avLst/>
          </a:prstGeom>
        </p:spPr>
      </p:pic>
    </p:spTree>
    <p:extLst>
      <p:ext uri="{BB962C8B-B14F-4D97-AF65-F5344CB8AC3E}">
        <p14:creationId xmlns:p14="http://schemas.microsoft.com/office/powerpoint/2010/main" val="730588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DE7F-43AD-A644-B913-33A64C7B1AF2}"/>
              </a:ext>
            </a:extLst>
          </p:cNvPr>
          <p:cNvSpPr>
            <a:spLocks noGrp="1"/>
          </p:cNvSpPr>
          <p:nvPr>
            <p:ph type="title"/>
          </p:nvPr>
        </p:nvSpPr>
        <p:spPr/>
        <p:txBody>
          <a:bodyPr/>
          <a:lstStyle/>
          <a:p>
            <a:r>
              <a:rPr lang="en-US" dirty="0"/>
              <a:t>Story Map Links</a:t>
            </a:r>
          </a:p>
        </p:txBody>
      </p:sp>
      <p:sp>
        <p:nvSpPr>
          <p:cNvPr id="3" name="Content Placeholder 2">
            <a:extLst>
              <a:ext uri="{FF2B5EF4-FFF2-40B4-BE49-F238E27FC236}">
                <a16:creationId xmlns:a16="http://schemas.microsoft.com/office/drawing/2014/main" id="{4F520E68-883A-6F42-905F-572D094E3502}"/>
              </a:ext>
            </a:extLst>
          </p:cNvPr>
          <p:cNvSpPr>
            <a:spLocks noGrp="1"/>
          </p:cNvSpPr>
          <p:nvPr>
            <p:ph idx="1"/>
          </p:nvPr>
        </p:nvSpPr>
        <p:spPr/>
        <p:txBody>
          <a:bodyPr>
            <a:normAutofit/>
          </a:bodyPr>
          <a:lstStyle/>
          <a:p>
            <a:r>
              <a:rPr lang="en-US" dirty="0"/>
              <a:t>Kentucky’s Climate During the Civil War, by Glen Conner </a:t>
            </a:r>
            <a:r>
              <a:rPr lang="en-US" dirty="0">
                <a:hlinkClick r:id="rId2"/>
              </a:rPr>
              <a:t>https://wkugis.maps.arcgis.com/apps/MapSeries/index.html?appid=f3fac24176d1472281c6a40a655c1fca</a:t>
            </a:r>
            <a:r>
              <a:rPr lang="en-US" dirty="0"/>
              <a:t> </a:t>
            </a:r>
          </a:p>
          <a:p>
            <a:r>
              <a:rPr lang="en-US" dirty="0"/>
              <a:t>Recycling Plastics in Kentucky </a:t>
            </a:r>
            <a:r>
              <a:rPr lang="en-US" dirty="0">
                <a:hlinkClick r:id="rId3"/>
              </a:rPr>
              <a:t>https://kga.maps.arcgis.com/apps/MapJournal/index.html?appid=56c4607d25b44da0af6ecaf1c744d1a5</a:t>
            </a:r>
            <a:r>
              <a:rPr lang="en-US" dirty="0"/>
              <a:t> </a:t>
            </a:r>
          </a:p>
          <a:p>
            <a:r>
              <a:rPr lang="en-US" dirty="0"/>
              <a:t>ArcGIS Online Competition for US HS &amp; MS Students </a:t>
            </a:r>
            <a:r>
              <a:rPr lang="en-US" dirty="0">
                <a:hlinkClick r:id="rId4"/>
              </a:rPr>
              <a:t>https://www.arcgis.com/apps/MapJournal/index.html?appid=2e3e40eea7dd459cb82604d76f40e3cf</a:t>
            </a:r>
            <a:r>
              <a:rPr lang="en-US" dirty="0"/>
              <a:t> </a:t>
            </a:r>
          </a:p>
          <a:p>
            <a:pPr marL="0" indent="0">
              <a:buNone/>
            </a:pPr>
            <a:endParaRPr lang="en-US" dirty="0"/>
          </a:p>
        </p:txBody>
      </p:sp>
      <p:sp>
        <p:nvSpPr>
          <p:cNvPr id="4" name="Slide Number Placeholder 3">
            <a:extLst>
              <a:ext uri="{FF2B5EF4-FFF2-40B4-BE49-F238E27FC236}">
                <a16:creationId xmlns:a16="http://schemas.microsoft.com/office/drawing/2014/main" id="{B098B066-A8C9-9C47-A94C-C84C175BFAF4}"/>
              </a:ext>
            </a:extLst>
          </p:cNvPr>
          <p:cNvSpPr>
            <a:spLocks noGrp="1"/>
          </p:cNvSpPr>
          <p:nvPr>
            <p:ph type="sldNum" sz="quarter" idx="12"/>
          </p:nvPr>
        </p:nvSpPr>
        <p:spPr/>
        <p:txBody>
          <a:bodyPr/>
          <a:lstStyle/>
          <a:p>
            <a:fld id="{6D22F896-40B5-4ADD-8801-0D06FADFA095}" type="slidenum">
              <a:rPr lang="en-US" smtClean="0"/>
              <a:t>32</a:t>
            </a:fld>
            <a:endParaRPr lang="en-US" dirty="0"/>
          </a:p>
        </p:txBody>
      </p:sp>
    </p:spTree>
    <p:extLst>
      <p:ext uri="{BB962C8B-B14F-4D97-AF65-F5344CB8AC3E}">
        <p14:creationId xmlns:p14="http://schemas.microsoft.com/office/powerpoint/2010/main" val="1051160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DD5D-5549-4AD9-9FBD-FE08863B66FD}"/>
              </a:ext>
            </a:extLst>
          </p:cNvPr>
          <p:cNvSpPr>
            <a:spLocks noGrp="1"/>
          </p:cNvSpPr>
          <p:nvPr>
            <p:ph type="title"/>
          </p:nvPr>
        </p:nvSpPr>
        <p:spPr/>
        <p:txBody>
          <a:bodyPr>
            <a:normAutofit/>
          </a:bodyPr>
          <a:lstStyle/>
          <a:p>
            <a:r>
              <a:rPr lang="en-US" dirty="0"/>
              <a:t>VIEWING AND FINDING A STORY MAP</a:t>
            </a:r>
          </a:p>
        </p:txBody>
      </p:sp>
      <p:sp>
        <p:nvSpPr>
          <p:cNvPr id="3" name="Content Placeholder 2">
            <a:extLst>
              <a:ext uri="{FF2B5EF4-FFF2-40B4-BE49-F238E27FC236}">
                <a16:creationId xmlns:a16="http://schemas.microsoft.com/office/drawing/2014/main" id="{FFF6315A-58EE-478C-9EE4-FE3BC2184EBD}"/>
              </a:ext>
            </a:extLst>
          </p:cNvPr>
          <p:cNvSpPr>
            <a:spLocks noGrp="1"/>
          </p:cNvSpPr>
          <p:nvPr>
            <p:ph idx="1"/>
          </p:nvPr>
        </p:nvSpPr>
        <p:spPr/>
        <p:txBody>
          <a:bodyPr/>
          <a:lstStyle/>
          <a:p>
            <a:r>
              <a:rPr lang="en-US" sz="2800" dirty="0"/>
              <a:t>To find an existing story map, click on the gallery tab at the top of classic story maps</a:t>
            </a:r>
          </a:p>
          <a:p>
            <a:endParaRPr lang="en-US" sz="2800" dirty="0"/>
          </a:p>
          <a:p>
            <a:endParaRPr lang="en-US" sz="2800" dirty="0"/>
          </a:p>
          <a:p>
            <a:r>
              <a:rPr lang="en-US" sz="2800" dirty="0"/>
              <a:t>Type in the search bar to find specific topics</a:t>
            </a:r>
          </a:p>
          <a:p>
            <a:endParaRPr lang="en-US" dirty="0"/>
          </a:p>
        </p:txBody>
      </p:sp>
      <p:pic>
        <p:nvPicPr>
          <p:cNvPr id="5" name="Picture 4">
            <a:extLst>
              <a:ext uri="{FF2B5EF4-FFF2-40B4-BE49-F238E27FC236}">
                <a16:creationId xmlns:a16="http://schemas.microsoft.com/office/drawing/2014/main" id="{0D060649-64D4-44EB-892D-1303AF613FA6}"/>
              </a:ext>
            </a:extLst>
          </p:cNvPr>
          <p:cNvPicPr>
            <a:picLocks noChangeAspect="1"/>
          </p:cNvPicPr>
          <p:nvPr/>
        </p:nvPicPr>
        <p:blipFill>
          <a:blip r:embed="rId2"/>
          <a:stretch>
            <a:fillRect/>
          </a:stretch>
        </p:blipFill>
        <p:spPr>
          <a:xfrm>
            <a:off x="2523013" y="3675927"/>
            <a:ext cx="5426946" cy="505812"/>
          </a:xfrm>
          <a:prstGeom prst="rect">
            <a:avLst/>
          </a:prstGeom>
        </p:spPr>
      </p:pic>
      <p:sp>
        <p:nvSpPr>
          <p:cNvPr id="6" name="Rectangle 5">
            <a:extLst>
              <a:ext uri="{FF2B5EF4-FFF2-40B4-BE49-F238E27FC236}">
                <a16:creationId xmlns:a16="http://schemas.microsoft.com/office/drawing/2014/main" id="{EFE06F28-E765-44F8-AE18-93E0880267FE}"/>
              </a:ext>
            </a:extLst>
          </p:cNvPr>
          <p:cNvSpPr/>
          <p:nvPr/>
        </p:nvSpPr>
        <p:spPr>
          <a:xfrm>
            <a:off x="5336694" y="3710374"/>
            <a:ext cx="625695" cy="360122"/>
          </a:xfrm>
          <a:prstGeom prst="rect">
            <a:avLst/>
          </a:prstGeom>
          <a:noFill/>
          <a:ln w="19050"/>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47D17C-B82E-4845-A34F-FF8FF52A3871}"/>
              </a:ext>
            </a:extLst>
          </p:cNvPr>
          <p:cNvPicPr>
            <a:picLocks noChangeAspect="1"/>
          </p:cNvPicPr>
          <p:nvPr/>
        </p:nvPicPr>
        <p:blipFill>
          <a:blip r:embed="rId3"/>
          <a:stretch>
            <a:fillRect/>
          </a:stretch>
        </p:blipFill>
        <p:spPr>
          <a:xfrm>
            <a:off x="2523013" y="5282466"/>
            <a:ext cx="3689897" cy="581025"/>
          </a:xfrm>
          <a:prstGeom prst="rect">
            <a:avLst/>
          </a:prstGeom>
        </p:spPr>
      </p:pic>
      <p:sp>
        <p:nvSpPr>
          <p:cNvPr id="4" name="Slide Number Placeholder 3">
            <a:extLst>
              <a:ext uri="{FF2B5EF4-FFF2-40B4-BE49-F238E27FC236}">
                <a16:creationId xmlns:a16="http://schemas.microsoft.com/office/drawing/2014/main" id="{4D968B35-852C-5148-863F-5E2798196125}"/>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535569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E5298-AC8B-4239-86CC-E4DC2B55E428}"/>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en-US"/>
              <a:t>Browsing story maps: </a:t>
            </a:r>
          </a:p>
        </p:txBody>
      </p:sp>
      <p:sp>
        <p:nvSpPr>
          <p:cNvPr id="3" name="Content Placeholder 2">
            <a:extLst>
              <a:ext uri="{FF2B5EF4-FFF2-40B4-BE49-F238E27FC236}">
                <a16:creationId xmlns:a16="http://schemas.microsoft.com/office/drawing/2014/main" id="{66E73A4B-EC91-4C61-BB22-8471C1A97965}"/>
              </a:ext>
            </a:extLst>
          </p:cNvPr>
          <p:cNvSpPr>
            <a:spLocks noGrp="1"/>
          </p:cNvSpPr>
          <p:nvPr>
            <p:ph idx="1"/>
          </p:nvPr>
        </p:nvSpPr>
        <p:spPr>
          <a:xfrm>
            <a:off x="804672" y="2858703"/>
            <a:ext cx="4475892" cy="3042547"/>
          </a:xfrm>
        </p:spPr>
        <p:txBody>
          <a:bodyPr>
            <a:normAutofit/>
          </a:bodyPr>
          <a:lstStyle/>
          <a:p>
            <a:r>
              <a:rPr lang="en-US" sz="3600" dirty="0">
                <a:solidFill>
                  <a:schemeClr val="tx1"/>
                </a:solidFill>
              </a:rPr>
              <a:t>Story maps can be browsed by type…</a:t>
            </a:r>
          </a:p>
          <a:p>
            <a:endParaRPr lang="en-US" dirty="0">
              <a:solidFill>
                <a:srgbClr val="FFFFFF"/>
              </a:solidFill>
            </a:endParaRPr>
          </a:p>
        </p:txBody>
      </p:sp>
      <p:sp>
        <p:nvSpPr>
          <p:cNvPr id="12" name="Rectangle 11">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9902B1-B442-4A28-9DE6-8A44A5B0E665}"/>
              </a:ext>
            </a:extLst>
          </p:cNvPr>
          <p:cNvPicPr>
            <a:picLocks noChangeAspect="1"/>
          </p:cNvPicPr>
          <p:nvPr/>
        </p:nvPicPr>
        <p:blipFill>
          <a:blip r:embed="rId2"/>
          <a:stretch>
            <a:fillRect/>
          </a:stretch>
        </p:blipFill>
        <p:spPr>
          <a:xfrm>
            <a:off x="7064692" y="1219868"/>
            <a:ext cx="4159568" cy="4101594"/>
          </a:xfrm>
          <a:prstGeom prst="rect">
            <a:avLst/>
          </a:prstGeom>
        </p:spPr>
      </p:pic>
      <p:sp>
        <p:nvSpPr>
          <p:cNvPr id="4" name="Slide Number Placeholder 3">
            <a:extLst>
              <a:ext uri="{FF2B5EF4-FFF2-40B4-BE49-F238E27FC236}">
                <a16:creationId xmlns:a16="http://schemas.microsoft.com/office/drawing/2014/main" id="{946D6BC2-E023-624B-9E9D-117922729C9A}"/>
              </a:ext>
            </a:extLst>
          </p:cNvPr>
          <p:cNvSpPr>
            <a:spLocks noGrp="1"/>
          </p:cNvSpPr>
          <p:nvPr>
            <p:ph type="sldNum" sz="quarter" idx="12"/>
          </p:nvPr>
        </p:nvSpPr>
        <p:spPr/>
        <p:txBody>
          <a:bodyPr/>
          <a:lstStyle/>
          <a:p>
            <a:fld id="{6D22F896-40B5-4ADD-8801-0D06FADFA095}" type="slidenum">
              <a:rPr lang="en-US" smtClean="0"/>
              <a:t>5</a:t>
            </a:fld>
            <a:endParaRPr lang="en-US" dirty="0"/>
          </a:p>
        </p:txBody>
      </p:sp>
      <p:pic>
        <p:nvPicPr>
          <p:cNvPr id="6" name="Picture 5">
            <a:extLst>
              <a:ext uri="{FF2B5EF4-FFF2-40B4-BE49-F238E27FC236}">
                <a16:creationId xmlns:a16="http://schemas.microsoft.com/office/drawing/2014/main" id="{18C8A953-F27C-5843-8C55-8359B51201BB}"/>
              </a:ext>
            </a:extLst>
          </p:cNvPr>
          <p:cNvPicPr>
            <a:picLocks noChangeAspect="1"/>
          </p:cNvPicPr>
          <p:nvPr/>
        </p:nvPicPr>
        <p:blipFill>
          <a:blip r:embed="rId3"/>
          <a:stretch>
            <a:fillRect/>
          </a:stretch>
        </p:blipFill>
        <p:spPr>
          <a:xfrm>
            <a:off x="120978" y="4272749"/>
            <a:ext cx="5830957" cy="1945171"/>
          </a:xfrm>
          <a:prstGeom prst="rect">
            <a:avLst/>
          </a:prstGeom>
        </p:spPr>
      </p:pic>
      <p:sp>
        <p:nvSpPr>
          <p:cNvPr id="7" name="TextBox 6">
            <a:extLst>
              <a:ext uri="{FF2B5EF4-FFF2-40B4-BE49-F238E27FC236}">
                <a16:creationId xmlns:a16="http://schemas.microsoft.com/office/drawing/2014/main" id="{996C0491-FBB2-034F-BE6D-EA2A4E323966}"/>
              </a:ext>
            </a:extLst>
          </p:cNvPr>
          <p:cNvSpPr txBox="1"/>
          <p:nvPr/>
        </p:nvSpPr>
        <p:spPr>
          <a:xfrm>
            <a:off x="804672" y="6208544"/>
            <a:ext cx="4330737" cy="646331"/>
          </a:xfrm>
          <a:prstGeom prst="rect">
            <a:avLst/>
          </a:prstGeom>
          <a:noFill/>
        </p:spPr>
        <p:txBody>
          <a:bodyPr wrap="none" rtlCol="0">
            <a:spAutoFit/>
          </a:bodyPr>
          <a:lstStyle/>
          <a:p>
            <a:r>
              <a:rPr lang="en-US" dirty="0"/>
              <a:t>The KGA produces </a:t>
            </a:r>
            <a:r>
              <a:rPr lang="en-US" dirty="0">
                <a:hlinkClick r:id="rId4"/>
              </a:rPr>
              <a:t>Kentucky in the News</a:t>
            </a:r>
            <a:r>
              <a:rPr lang="en-US" dirty="0"/>
              <a:t>, </a:t>
            </a:r>
          </a:p>
          <a:p>
            <a:r>
              <a:rPr lang="en-US" dirty="0"/>
              <a:t>which is a GIS map of activities in Kentucky.</a:t>
            </a:r>
          </a:p>
        </p:txBody>
      </p:sp>
    </p:spTree>
    <p:extLst>
      <p:ext uri="{BB962C8B-B14F-4D97-AF65-F5344CB8AC3E}">
        <p14:creationId xmlns:p14="http://schemas.microsoft.com/office/powerpoint/2010/main" val="2426364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031F5-D455-4442-B9D0-209A008F8859}"/>
              </a:ext>
            </a:extLst>
          </p:cNvPr>
          <p:cNvSpPr>
            <a:spLocks noGrp="1"/>
          </p:cNvSpPr>
          <p:nvPr>
            <p:ph type="title"/>
          </p:nvPr>
        </p:nvSpPr>
        <p:spPr>
          <a:xfrm>
            <a:off x="2231136" y="398562"/>
            <a:ext cx="7729728" cy="748075"/>
          </a:xfrm>
        </p:spPr>
        <p:txBody>
          <a:bodyPr>
            <a:normAutofit fontScale="90000"/>
          </a:bodyPr>
          <a:lstStyle/>
          <a:p>
            <a:r>
              <a:rPr lang="en-US" dirty="0"/>
              <a:t>Browsing Story Maps</a:t>
            </a:r>
            <a:br>
              <a:rPr lang="en-US" dirty="0"/>
            </a:br>
            <a:r>
              <a:rPr lang="en-US" sz="2000" cap="none" dirty="0"/>
              <a:t>Story maps can be browsed by:</a:t>
            </a:r>
          </a:p>
        </p:txBody>
      </p:sp>
      <p:pic>
        <p:nvPicPr>
          <p:cNvPr id="8" name="Content Placeholder 4">
            <a:extLst>
              <a:ext uri="{FF2B5EF4-FFF2-40B4-BE49-F238E27FC236}">
                <a16:creationId xmlns:a16="http://schemas.microsoft.com/office/drawing/2014/main" id="{BEF51E32-9422-1E42-B6C7-FF74313E84CF}"/>
              </a:ext>
            </a:extLst>
          </p:cNvPr>
          <p:cNvPicPr>
            <a:picLocks noGrp="1" noChangeAspect="1"/>
          </p:cNvPicPr>
          <p:nvPr>
            <p:ph sz="half" idx="2"/>
          </p:nvPr>
        </p:nvPicPr>
        <p:blipFill>
          <a:blip r:embed="rId2"/>
          <a:stretch>
            <a:fillRect/>
          </a:stretch>
        </p:blipFill>
        <p:spPr>
          <a:xfrm>
            <a:off x="853188" y="1341652"/>
            <a:ext cx="3904343" cy="5059148"/>
          </a:xfrm>
          <a:prstGeom prst="rect">
            <a:avLst/>
          </a:prstGeom>
        </p:spPr>
      </p:pic>
      <p:pic>
        <p:nvPicPr>
          <p:cNvPr id="10" name="Content Placeholder 4">
            <a:extLst>
              <a:ext uri="{FF2B5EF4-FFF2-40B4-BE49-F238E27FC236}">
                <a16:creationId xmlns:a16="http://schemas.microsoft.com/office/drawing/2014/main" id="{1491048B-7B9A-5C4E-A8B0-45BDD8A0D442}"/>
              </a:ext>
            </a:extLst>
          </p:cNvPr>
          <p:cNvPicPr>
            <a:picLocks noGrp="1" noChangeAspect="1"/>
          </p:cNvPicPr>
          <p:nvPr>
            <p:ph sz="half" idx="1"/>
          </p:nvPr>
        </p:nvPicPr>
        <p:blipFill>
          <a:blip r:embed="rId3"/>
          <a:stretch>
            <a:fillRect/>
          </a:stretch>
        </p:blipFill>
        <p:spPr>
          <a:xfrm>
            <a:off x="7295290" y="1393854"/>
            <a:ext cx="3526972" cy="5065584"/>
          </a:xfrm>
          <a:prstGeom prst="rect">
            <a:avLst/>
          </a:prstGeom>
        </p:spPr>
      </p:pic>
      <p:sp>
        <p:nvSpPr>
          <p:cNvPr id="4" name="Slide Number Placeholder 3">
            <a:extLst>
              <a:ext uri="{FF2B5EF4-FFF2-40B4-BE49-F238E27FC236}">
                <a16:creationId xmlns:a16="http://schemas.microsoft.com/office/drawing/2014/main" id="{BD614ED5-79BE-1443-A776-3688E7472BFF}"/>
              </a:ext>
            </a:extLst>
          </p:cNvPr>
          <p:cNvSpPr>
            <a:spLocks noGrp="1"/>
          </p:cNvSpPr>
          <p:nvPr>
            <p:ph type="sldNum" sz="quarter" idx="12"/>
          </p:nvPr>
        </p:nvSpPr>
        <p:spPr/>
        <p:txBody>
          <a:bodyPr/>
          <a:lstStyle/>
          <a:p>
            <a:fld id="{6D22F896-40B5-4ADD-8801-0D06FADFA095}" type="slidenum">
              <a:rPr lang="en-US" smtClean="0"/>
              <a:t>6</a:t>
            </a:fld>
            <a:endParaRPr lang="en-US" dirty="0"/>
          </a:p>
        </p:txBody>
      </p:sp>
      <p:pic>
        <p:nvPicPr>
          <p:cNvPr id="7" name="Picture 6">
            <a:extLst>
              <a:ext uri="{FF2B5EF4-FFF2-40B4-BE49-F238E27FC236}">
                <a16:creationId xmlns:a16="http://schemas.microsoft.com/office/drawing/2014/main" id="{2989CF36-B28A-904E-BD65-9017FBA50886}"/>
              </a:ext>
            </a:extLst>
          </p:cNvPr>
          <p:cNvPicPr>
            <a:picLocks noChangeAspect="1"/>
          </p:cNvPicPr>
          <p:nvPr/>
        </p:nvPicPr>
        <p:blipFill>
          <a:blip r:embed="rId4"/>
          <a:stretch>
            <a:fillRect/>
          </a:stretch>
        </p:blipFill>
        <p:spPr>
          <a:xfrm>
            <a:off x="4818469" y="2572419"/>
            <a:ext cx="2398580" cy="3054349"/>
          </a:xfrm>
          <a:prstGeom prst="rect">
            <a:avLst/>
          </a:prstGeom>
        </p:spPr>
      </p:pic>
    </p:spTree>
    <p:extLst>
      <p:ext uri="{BB962C8B-B14F-4D97-AF65-F5344CB8AC3E}">
        <p14:creationId xmlns:p14="http://schemas.microsoft.com/office/powerpoint/2010/main" val="218000083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223859-AB4F-4D29-87BE-4BC0153B47C9}"/>
              </a:ext>
            </a:extLst>
          </p:cNvPr>
          <p:cNvSpPr>
            <a:spLocks noGrp="1"/>
          </p:cNvSpPr>
          <p:nvPr>
            <p:ph type="title"/>
          </p:nvPr>
        </p:nvSpPr>
        <p:spPr>
          <a:xfrm>
            <a:off x="804672" y="1344382"/>
            <a:ext cx="3044950" cy="1627792"/>
          </a:xfrm>
        </p:spPr>
        <p:txBody>
          <a:bodyPr vert="horz" lIns="274320" tIns="182880" rIns="274320" bIns="182880" rtlCol="0" anchor="ctr" anchorCtr="1">
            <a:normAutofit/>
          </a:bodyPr>
          <a:lstStyle/>
          <a:p>
            <a:r>
              <a:rPr lang="en-US"/>
              <a:t>Browsing STORY MAPS</a:t>
            </a:r>
          </a:p>
        </p:txBody>
      </p:sp>
      <p:sp>
        <p:nvSpPr>
          <p:cNvPr id="3" name="Content Placeholder 2">
            <a:extLst>
              <a:ext uri="{FF2B5EF4-FFF2-40B4-BE49-F238E27FC236}">
                <a16:creationId xmlns:a16="http://schemas.microsoft.com/office/drawing/2014/main" id="{86798311-3877-46F6-A2A1-F288E8383B21}"/>
              </a:ext>
            </a:extLst>
          </p:cNvPr>
          <p:cNvSpPr>
            <a:spLocks noGrp="1"/>
          </p:cNvSpPr>
          <p:nvPr>
            <p:ph idx="1"/>
          </p:nvPr>
        </p:nvSpPr>
        <p:spPr>
          <a:xfrm>
            <a:off x="13830" y="3482762"/>
            <a:ext cx="4654295" cy="2368833"/>
          </a:xfrm>
        </p:spPr>
        <p:txBody>
          <a:bodyPr vert="horz" lIns="91440" tIns="45720" rIns="91440" bIns="45720" rtlCol="0">
            <a:noAutofit/>
          </a:bodyPr>
          <a:lstStyle/>
          <a:p>
            <a:pPr marL="0" indent="0" algn="ctr">
              <a:buNone/>
            </a:pPr>
            <a:r>
              <a:rPr lang="en-US" sz="2800" kern="1200" dirty="0">
                <a:solidFill>
                  <a:schemeClr val="tx1"/>
                </a:solidFill>
                <a:latin typeface="+mn-lt"/>
                <a:ea typeface="+mn-ea"/>
                <a:cs typeface="+mn-cs"/>
              </a:rPr>
              <a:t>Multiple filters can also be selected at the same time to provide the most relevant results</a:t>
            </a:r>
          </a:p>
        </p:txBody>
      </p:sp>
      <p:pic>
        <p:nvPicPr>
          <p:cNvPr id="5" name="Picture 4">
            <a:extLst>
              <a:ext uri="{FF2B5EF4-FFF2-40B4-BE49-F238E27FC236}">
                <a16:creationId xmlns:a16="http://schemas.microsoft.com/office/drawing/2014/main" id="{2259841A-6D02-4E3D-9886-D9B973255D2E}"/>
              </a:ext>
            </a:extLst>
          </p:cNvPr>
          <p:cNvPicPr>
            <a:picLocks noChangeAspect="1"/>
          </p:cNvPicPr>
          <p:nvPr/>
        </p:nvPicPr>
        <p:blipFill>
          <a:blip r:embed="rId2"/>
          <a:stretch>
            <a:fillRect/>
          </a:stretch>
        </p:blipFill>
        <p:spPr>
          <a:xfrm>
            <a:off x="7327294" y="640080"/>
            <a:ext cx="2191708" cy="5263134"/>
          </a:xfrm>
          <a:prstGeom prst="rect">
            <a:avLst/>
          </a:prstGeom>
        </p:spPr>
      </p:pic>
      <p:sp>
        <p:nvSpPr>
          <p:cNvPr id="4" name="Slide Number Placeholder 3">
            <a:extLst>
              <a:ext uri="{FF2B5EF4-FFF2-40B4-BE49-F238E27FC236}">
                <a16:creationId xmlns:a16="http://schemas.microsoft.com/office/drawing/2014/main" id="{95F23048-C7EA-254C-8B2D-602BC0839E7B}"/>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379548774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7DF-D534-46F8-A046-7F057F3BA407}"/>
              </a:ext>
            </a:extLst>
          </p:cNvPr>
          <p:cNvSpPr>
            <a:spLocks noGrp="1"/>
          </p:cNvSpPr>
          <p:nvPr>
            <p:ph type="title"/>
          </p:nvPr>
        </p:nvSpPr>
        <p:spPr>
          <a:xfrm>
            <a:off x="2054854" y="513755"/>
            <a:ext cx="7729728" cy="1188720"/>
          </a:xfrm>
        </p:spPr>
        <p:txBody>
          <a:bodyPr/>
          <a:lstStyle/>
          <a:p>
            <a:r>
              <a:rPr lang="en-US" dirty="0"/>
              <a:t>Search Example:</a:t>
            </a:r>
          </a:p>
        </p:txBody>
      </p:sp>
      <p:sp>
        <p:nvSpPr>
          <p:cNvPr id="6" name="Content Placeholder 5">
            <a:extLst>
              <a:ext uri="{FF2B5EF4-FFF2-40B4-BE49-F238E27FC236}">
                <a16:creationId xmlns:a16="http://schemas.microsoft.com/office/drawing/2014/main" id="{5D0A3A9A-85E1-4504-B76C-B7852F9D1D0F}"/>
              </a:ext>
            </a:extLst>
          </p:cNvPr>
          <p:cNvSpPr>
            <a:spLocks noGrp="1"/>
          </p:cNvSpPr>
          <p:nvPr>
            <p:ph sz="half" idx="1"/>
          </p:nvPr>
        </p:nvSpPr>
        <p:spPr>
          <a:xfrm>
            <a:off x="2154143" y="2147132"/>
            <a:ext cx="7630439" cy="4197113"/>
          </a:xfrm>
        </p:spPr>
        <p:txBody>
          <a:bodyPr>
            <a:normAutofit/>
          </a:bodyPr>
          <a:lstStyle/>
          <a:p>
            <a:r>
              <a:rPr lang="en-US" sz="2800" dirty="0"/>
              <a:t>Searching for a story map relating to demographics</a:t>
            </a:r>
          </a:p>
          <a:p>
            <a:endParaRPr lang="en-US" dirty="0"/>
          </a:p>
          <a:p>
            <a:endParaRPr lang="en-US" dirty="0"/>
          </a:p>
          <a:p>
            <a:r>
              <a:rPr lang="en-US" sz="2800" dirty="0"/>
              <a:t>Author of story map is ESRI or ESRI staff</a:t>
            </a:r>
          </a:p>
          <a:p>
            <a:endParaRPr lang="en-US" dirty="0"/>
          </a:p>
        </p:txBody>
      </p:sp>
      <p:pic>
        <p:nvPicPr>
          <p:cNvPr id="8" name="Picture 7">
            <a:extLst>
              <a:ext uri="{FF2B5EF4-FFF2-40B4-BE49-F238E27FC236}">
                <a16:creationId xmlns:a16="http://schemas.microsoft.com/office/drawing/2014/main" id="{42AD2DF2-5109-4EC6-B67E-0346C619FDD5}"/>
              </a:ext>
            </a:extLst>
          </p:cNvPr>
          <p:cNvPicPr>
            <a:picLocks noChangeAspect="1"/>
          </p:cNvPicPr>
          <p:nvPr/>
        </p:nvPicPr>
        <p:blipFill>
          <a:blip r:embed="rId2"/>
          <a:stretch>
            <a:fillRect/>
          </a:stretch>
        </p:blipFill>
        <p:spPr>
          <a:xfrm>
            <a:off x="3790493" y="4496395"/>
            <a:ext cx="2724150" cy="1847850"/>
          </a:xfrm>
          <a:prstGeom prst="rect">
            <a:avLst/>
          </a:prstGeom>
        </p:spPr>
      </p:pic>
      <p:pic>
        <p:nvPicPr>
          <p:cNvPr id="12" name="Picture 11">
            <a:extLst>
              <a:ext uri="{FF2B5EF4-FFF2-40B4-BE49-F238E27FC236}">
                <a16:creationId xmlns:a16="http://schemas.microsoft.com/office/drawing/2014/main" id="{18EE4651-38E5-4FDD-AB34-BA590BD27047}"/>
              </a:ext>
            </a:extLst>
          </p:cNvPr>
          <p:cNvPicPr>
            <a:picLocks noChangeAspect="1"/>
          </p:cNvPicPr>
          <p:nvPr/>
        </p:nvPicPr>
        <p:blipFill>
          <a:blip r:embed="rId3"/>
          <a:stretch>
            <a:fillRect/>
          </a:stretch>
        </p:blipFill>
        <p:spPr>
          <a:xfrm>
            <a:off x="3790493" y="3119437"/>
            <a:ext cx="2752725" cy="619125"/>
          </a:xfrm>
          <a:prstGeom prst="rect">
            <a:avLst/>
          </a:prstGeom>
        </p:spPr>
      </p:pic>
      <p:sp>
        <p:nvSpPr>
          <p:cNvPr id="3" name="Slide Number Placeholder 2">
            <a:extLst>
              <a:ext uri="{FF2B5EF4-FFF2-40B4-BE49-F238E27FC236}">
                <a16:creationId xmlns:a16="http://schemas.microsoft.com/office/drawing/2014/main" id="{444F5E63-460D-9143-A6FB-27AAD8AD361E}"/>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3544608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7E9C-E1A1-4B27-B4D8-AAB2249A5B71}"/>
              </a:ext>
            </a:extLst>
          </p:cNvPr>
          <p:cNvSpPr>
            <a:spLocks noGrp="1"/>
          </p:cNvSpPr>
          <p:nvPr>
            <p:ph type="title"/>
          </p:nvPr>
        </p:nvSpPr>
        <p:spPr>
          <a:xfrm>
            <a:off x="1790700" y="667802"/>
            <a:ext cx="8610600" cy="1293028"/>
          </a:xfrm>
        </p:spPr>
        <p:txBody>
          <a:bodyPr/>
          <a:lstStyle/>
          <a:p>
            <a:r>
              <a:rPr lang="en-US" dirty="0"/>
              <a:t>search results:</a:t>
            </a:r>
          </a:p>
        </p:txBody>
      </p:sp>
      <p:pic>
        <p:nvPicPr>
          <p:cNvPr id="6" name="Content Placeholder 5">
            <a:extLst>
              <a:ext uri="{FF2B5EF4-FFF2-40B4-BE49-F238E27FC236}">
                <a16:creationId xmlns:a16="http://schemas.microsoft.com/office/drawing/2014/main" id="{40C9FA05-E7AB-4A8C-9FC6-7355A8759E60}"/>
              </a:ext>
            </a:extLst>
          </p:cNvPr>
          <p:cNvPicPr>
            <a:picLocks noGrp="1" noChangeAspect="1"/>
          </p:cNvPicPr>
          <p:nvPr>
            <p:ph sz="half" idx="1"/>
          </p:nvPr>
        </p:nvPicPr>
        <p:blipFill>
          <a:blip r:embed="rId2"/>
          <a:stretch>
            <a:fillRect/>
          </a:stretch>
        </p:blipFill>
        <p:spPr>
          <a:xfrm>
            <a:off x="2508076" y="2378137"/>
            <a:ext cx="6297721" cy="3442231"/>
          </a:xfrm>
        </p:spPr>
      </p:pic>
      <p:sp>
        <p:nvSpPr>
          <p:cNvPr id="3" name="Slide Number Placeholder 2">
            <a:extLst>
              <a:ext uri="{FF2B5EF4-FFF2-40B4-BE49-F238E27FC236}">
                <a16:creationId xmlns:a16="http://schemas.microsoft.com/office/drawing/2014/main" id="{14773AE5-0360-0D4A-AA72-630C70C884FA}"/>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3862923568"/>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2258</TotalTime>
  <Words>1039</Words>
  <Application>Microsoft Office PowerPoint</Application>
  <PresentationFormat>Widescreen</PresentationFormat>
  <Paragraphs>161</Paragraphs>
  <Slides>32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Gill Sans MT</vt:lpstr>
      <vt:lpstr>Parcel</vt:lpstr>
      <vt:lpstr>The Geographer’s guide to Story maps</vt:lpstr>
      <vt:lpstr>What is a story map?</vt:lpstr>
      <vt:lpstr>Where to find Story maps</vt:lpstr>
      <vt:lpstr>VIEWING AND FINDING A STORY MAP</vt:lpstr>
      <vt:lpstr>Browsing story maps: </vt:lpstr>
      <vt:lpstr>Browsing Story Maps Story maps can be browsed by:</vt:lpstr>
      <vt:lpstr>Browsing STORY MAPS</vt:lpstr>
      <vt:lpstr>Search Example:</vt:lpstr>
      <vt:lpstr>search results:</vt:lpstr>
      <vt:lpstr>Sample story map:</vt:lpstr>
      <vt:lpstr>Navigating a story map:</vt:lpstr>
      <vt:lpstr>Navigating a story map:</vt:lpstr>
      <vt:lpstr>View legend</vt:lpstr>
      <vt:lpstr>Interacting with the story map</vt:lpstr>
      <vt:lpstr>Story map Layout ESRI offers 7 different layouts</vt:lpstr>
      <vt:lpstr>Layout: MAP TOUR</vt:lpstr>
      <vt:lpstr>Map Tour Example</vt:lpstr>
      <vt:lpstr>LAYOUT: MAP JOURNAL</vt:lpstr>
      <vt:lpstr>Map journal exAmple</vt:lpstr>
      <vt:lpstr>lAyout: cascade</vt:lpstr>
      <vt:lpstr>Cascade Example</vt:lpstr>
      <vt:lpstr>LAYOUT: MAP SERIES</vt:lpstr>
      <vt:lpstr>LAYOUT: SHORT LIST</vt:lpstr>
      <vt:lpstr>Shortlist Example</vt:lpstr>
      <vt:lpstr>LAYOUT: SWIPE/spyglass</vt:lpstr>
      <vt:lpstr>Swipe Example</vt:lpstr>
      <vt:lpstr>LAYOUT: BASIC</vt:lpstr>
      <vt:lpstr>Basic Example</vt:lpstr>
      <vt:lpstr>Resources for creating your own Story map</vt:lpstr>
      <vt:lpstr>PowerPoint Presentation</vt:lpstr>
      <vt:lpstr>ArcGIS Online Competition for US HS+MS Students</vt:lpstr>
      <vt:lpstr>Story Map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Geographer’s guide to Story maps</dc:title>
  <dc:creator>Carroll, Chelsea</dc:creator>
  <cp:lastModifiedBy>Chelsea</cp:lastModifiedBy>
  <cp:revision>24</cp:revision>
  <dcterms:created xsi:type="dcterms:W3CDTF">2020-11-05T06:58:43Z</dcterms:created>
  <dcterms:modified xsi:type="dcterms:W3CDTF">2020-11-12T18:27:40Z</dcterms:modified>
</cp:coreProperties>
</file>